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Roboto Slab"/>
      <p:regular r:id="rId24"/>
    </p:embeddedFont>
    <p:embeddedFont>
      <p:font typeface="Roboto Slab"/>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slideLayout" Target="../slideLayouts/slideLayout13.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624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Urban Decay Cosmetics Supply Chain Optimization</a:t>
            </a:r>
            <a:endParaRPr lang="en-US" sz="3900" dirty="0"/>
          </a:p>
        </p:txBody>
      </p:sp>
      <p:sp>
        <p:nvSpPr>
          <p:cNvPr id="4" name="Text 1"/>
          <p:cNvSpPr/>
          <p:nvPr/>
        </p:nvSpPr>
        <p:spPr>
          <a:xfrm>
            <a:off x="6280190" y="3874056"/>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Transforming challenges into strategic advantages through data-driven insights</a:t>
            </a:r>
            <a:endParaRPr lang="en-US" sz="1550" dirty="0"/>
          </a:p>
        </p:txBody>
      </p:sp>
      <p:sp>
        <p:nvSpPr>
          <p:cNvPr id="5" name="Text 2"/>
          <p:cNvSpPr/>
          <p:nvPr/>
        </p:nvSpPr>
        <p:spPr>
          <a:xfrm>
            <a:off x="6280190" y="4414838"/>
            <a:ext cx="7556421" cy="317540"/>
          </a:xfrm>
          <a:prstGeom prst="rect">
            <a:avLst/>
          </a:prstGeom>
          <a:noFill/>
          <a:ln/>
        </p:spPr>
        <p:txBody>
          <a:bodyPr wrap="none" lIns="0" tIns="0" rIns="0" bIns="0" rtlCol="0" anchor="t"/>
          <a:lstStyle/>
          <a:p>
            <a:pPr algn="r" indent="0" marL="0">
              <a:lnSpc>
                <a:spcPts val="2500"/>
              </a:lnSpc>
              <a:buNone/>
            </a:pPr>
            <a:endParaRPr lang="en-US" sz="1550" dirty="0"/>
          </a:p>
        </p:txBody>
      </p:sp>
      <p:sp>
        <p:nvSpPr>
          <p:cNvPr id="6" name="Text 3"/>
          <p:cNvSpPr/>
          <p:nvPr/>
        </p:nvSpPr>
        <p:spPr>
          <a:xfrm>
            <a:off x="6280190" y="4955619"/>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                                                                                                                       By</a:t>
            </a:r>
            <a:endParaRPr lang="en-US" sz="1550" dirty="0"/>
          </a:p>
        </p:txBody>
      </p:sp>
      <p:sp>
        <p:nvSpPr>
          <p:cNvPr id="7" name="Text 4"/>
          <p:cNvSpPr/>
          <p:nvPr/>
        </p:nvSpPr>
        <p:spPr>
          <a:xfrm>
            <a:off x="6280190" y="5496401"/>
            <a:ext cx="7556421" cy="396954"/>
          </a:xfrm>
          <a:prstGeom prst="rect">
            <a:avLst/>
          </a:prstGeom>
          <a:noFill/>
          <a:ln/>
        </p:spPr>
        <p:txBody>
          <a:bodyPr wrap="none" lIns="0" tIns="0" rIns="0" bIns="0" rtlCol="0" anchor="t"/>
          <a:lstStyle/>
          <a:p>
            <a:pPr algn="r" indent="0" marL="0">
              <a:lnSpc>
                <a:spcPts val="3100"/>
              </a:lnSpc>
              <a:buNone/>
            </a:pPr>
            <a:r>
              <a:rPr lang="en-US" sz="1950" dirty="0">
                <a:solidFill>
                  <a:srgbClr val="5E98F1"/>
                </a:solidFill>
                <a:latin typeface="Roboto" pitchFamily="34" charset="0"/>
                <a:ea typeface="Roboto" pitchFamily="34" charset="-122"/>
                <a:cs typeface="Roboto" pitchFamily="34" charset="-120"/>
              </a:rPr>
              <a:t>Bukola Adesuji</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5569" y="512564"/>
            <a:ext cx="4752023" cy="582454"/>
          </a:xfrm>
          <a:prstGeom prst="rect">
            <a:avLst/>
          </a:prstGeom>
          <a:noFill/>
          <a:ln/>
        </p:spPr>
        <p:txBody>
          <a:bodyPr wrap="none" lIns="0" tIns="0" rIns="0" bIns="0" rtlCol="0" anchor="t"/>
          <a:lstStyle/>
          <a:p>
            <a:pPr algn="l" indent="0" marL="0">
              <a:lnSpc>
                <a:spcPts val="4550"/>
              </a:lnSpc>
              <a:buNone/>
            </a:pPr>
            <a:r>
              <a:rPr lang="en-US" sz="3650" dirty="0">
                <a:solidFill>
                  <a:srgbClr val="76B9FF"/>
                </a:solidFill>
                <a:latin typeface="Roboto Slab" pitchFamily="34" charset="0"/>
                <a:ea typeface="Roboto Slab" pitchFamily="34" charset="-122"/>
                <a:cs typeface="Roboto Slab" pitchFamily="34" charset="-120"/>
              </a:rPr>
              <a:t>Top Revenue Markets</a:t>
            </a:r>
            <a:endParaRPr lang="en-US" sz="3650" dirty="0"/>
          </a:p>
        </p:txBody>
      </p:sp>
      <p:sp>
        <p:nvSpPr>
          <p:cNvPr id="3" name="Shape 1"/>
          <p:cNvSpPr/>
          <p:nvPr/>
        </p:nvSpPr>
        <p:spPr>
          <a:xfrm>
            <a:off x="745569" y="1467803"/>
            <a:ext cx="1313855" cy="1073944"/>
          </a:xfrm>
          <a:prstGeom prst="roundRect">
            <a:avLst>
              <a:gd name="adj" fmla="val 2603"/>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1271468" y="1840944"/>
            <a:ext cx="262057" cy="327541"/>
          </a:xfrm>
          <a:prstGeom prst="rect">
            <a:avLst/>
          </a:prstGeom>
        </p:spPr>
      </p:pic>
      <p:sp>
        <p:nvSpPr>
          <p:cNvPr id="5" name="Text 2"/>
          <p:cNvSpPr/>
          <p:nvPr/>
        </p:nvSpPr>
        <p:spPr>
          <a:xfrm>
            <a:off x="2245757" y="1654135"/>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Texas</a:t>
            </a:r>
            <a:endParaRPr lang="en-US" sz="1800" dirty="0"/>
          </a:p>
        </p:txBody>
      </p:sp>
      <p:sp>
        <p:nvSpPr>
          <p:cNvPr id="6" name="Text 3"/>
          <p:cNvSpPr/>
          <p:nvPr/>
        </p:nvSpPr>
        <p:spPr>
          <a:xfrm>
            <a:off x="2245757" y="2057162"/>
            <a:ext cx="3126224"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$55.4K - Leading market performance</a:t>
            </a:r>
            <a:endParaRPr lang="en-US" sz="1450" dirty="0"/>
          </a:p>
        </p:txBody>
      </p:sp>
      <p:sp>
        <p:nvSpPr>
          <p:cNvPr id="7" name="Shape 4"/>
          <p:cNvSpPr/>
          <p:nvPr/>
        </p:nvSpPr>
        <p:spPr>
          <a:xfrm>
            <a:off x="2152531" y="2532221"/>
            <a:ext cx="11639193" cy="11430"/>
          </a:xfrm>
          <a:prstGeom prst="roundRect">
            <a:avLst>
              <a:gd name="adj" fmla="val 244610"/>
            </a:avLst>
          </a:prstGeom>
          <a:solidFill>
            <a:srgbClr val="585F6B"/>
          </a:solidFill>
          <a:ln/>
        </p:spPr>
      </p:sp>
      <p:sp>
        <p:nvSpPr>
          <p:cNvPr id="8" name="Shape 5"/>
          <p:cNvSpPr/>
          <p:nvPr/>
        </p:nvSpPr>
        <p:spPr>
          <a:xfrm>
            <a:off x="745569" y="2634853"/>
            <a:ext cx="2627828" cy="1073944"/>
          </a:xfrm>
          <a:prstGeom prst="roundRect">
            <a:avLst>
              <a:gd name="adj" fmla="val 2603"/>
            </a:avLst>
          </a:prstGeom>
          <a:solidFill>
            <a:srgbClr val="3F4652"/>
          </a:solidFill>
          <a:ln/>
        </p:spPr>
      </p:sp>
      <p:pic>
        <p:nvPicPr>
          <p:cNvPr id="9" name="Image 1" descr="preencoded.png">    </p:cNvPr>
          <p:cNvPicPr>
            <a:picLocks noChangeAspect="1"/>
          </p:cNvPicPr>
          <p:nvPr/>
        </p:nvPicPr>
        <p:blipFill>
          <a:blip r:embed="rId2"/>
          <a:stretch>
            <a:fillRect/>
          </a:stretch>
        </p:blipFill>
        <p:spPr>
          <a:xfrm>
            <a:off x="1928455" y="3007995"/>
            <a:ext cx="262057" cy="327541"/>
          </a:xfrm>
          <a:prstGeom prst="rect">
            <a:avLst/>
          </a:prstGeom>
        </p:spPr>
      </p:pic>
      <p:sp>
        <p:nvSpPr>
          <p:cNvPr id="10" name="Text 6"/>
          <p:cNvSpPr/>
          <p:nvPr/>
        </p:nvSpPr>
        <p:spPr>
          <a:xfrm>
            <a:off x="3559731" y="2821186"/>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Alaska</a:t>
            </a:r>
            <a:endParaRPr lang="en-US" sz="1800" dirty="0"/>
          </a:p>
        </p:txBody>
      </p:sp>
      <p:sp>
        <p:nvSpPr>
          <p:cNvPr id="11" name="Text 7"/>
          <p:cNvSpPr/>
          <p:nvPr/>
        </p:nvSpPr>
        <p:spPr>
          <a:xfrm>
            <a:off x="3559731" y="3224213"/>
            <a:ext cx="3343275"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$53.2K - Strong remote market presence</a:t>
            </a:r>
            <a:endParaRPr lang="en-US" sz="1450" dirty="0"/>
          </a:p>
        </p:txBody>
      </p:sp>
      <p:sp>
        <p:nvSpPr>
          <p:cNvPr id="12" name="Shape 8"/>
          <p:cNvSpPr/>
          <p:nvPr/>
        </p:nvSpPr>
        <p:spPr>
          <a:xfrm>
            <a:off x="3466505" y="3699272"/>
            <a:ext cx="10325219" cy="11430"/>
          </a:xfrm>
          <a:prstGeom prst="roundRect">
            <a:avLst>
              <a:gd name="adj" fmla="val 244610"/>
            </a:avLst>
          </a:prstGeom>
          <a:solidFill>
            <a:srgbClr val="585F6B"/>
          </a:solidFill>
          <a:ln/>
        </p:spPr>
      </p:sp>
      <p:sp>
        <p:nvSpPr>
          <p:cNvPr id="13" name="Shape 9"/>
          <p:cNvSpPr/>
          <p:nvPr/>
        </p:nvSpPr>
        <p:spPr>
          <a:xfrm>
            <a:off x="745569" y="3801904"/>
            <a:ext cx="3941683" cy="1073944"/>
          </a:xfrm>
          <a:prstGeom prst="roundRect">
            <a:avLst>
              <a:gd name="adj" fmla="val 2603"/>
            </a:avLst>
          </a:prstGeom>
          <a:solidFill>
            <a:srgbClr val="3F4652"/>
          </a:solidFill>
          <a:ln/>
        </p:spPr>
      </p:sp>
      <p:pic>
        <p:nvPicPr>
          <p:cNvPr id="14" name="Image 2" descr="preencoded.png">    </p:cNvPr>
          <p:cNvPicPr>
            <a:picLocks noChangeAspect="1"/>
          </p:cNvPicPr>
          <p:nvPr/>
        </p:nvPicPr>
        <p:blipFill>
          <a:blip r:embed="rId3"/>
          <a:stretch>
            <a:fillRect/>
          </a:stretch>
        </p:blipFill>
        <p:spPr>
          <a:xfrm>
            <a:off x="2585323" y="4175046"/>
            <a:ext cx="262057" cy="327541"/>
          </a:xfrm>
          <a:prstGeom prst="rect">
            <a:avLst/>
          </a:prstGeom>
        </p:spPr>
      </p:pic>
      <p:sp>
        <p:nvSpPr>
          <p:cNvPr id="15" name="Text 10"/>
          <p:cNvSpPr/>
          <p:nvPr/>
        </p:nvSpPr>
        <p:spPr>
          <a:xfrm>
            <a:off x="4873585" y="3988237"/>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Washington</a:t>
            </a:r>
            <a:endParaRPr lang="en-US" sz="1800" dirty="0"/>
          </a:p>
        </p:txBody>
      </p:sp>
      <p:sp>
        <p:nvSpPr>
          <p:cNvPr id="16" name="Text 11"/>
          <p:cNvSpPr/>
          <p:nvPr/>
        </p:nvSpPr>
        <p:spPr>
          <a:xfrm>
            <a:off x="4873585" y="4391263"/>
            <a:ext cx="2864525"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$50.7K - Consistent urban demand</a:t>
            </a:r>
            <a:endParaRPr lang="en-US" sz="1450" dirty="0"/>
          </a:p>
        </p:txBody>
      </p:sp>
      <p:sp>
        <p:nvSpPr>
          <p:cNvPr id="17" name="Shape 12"/>
          <p:cNvSpPr/>
          <p:nvPr/>
        </p:nvSpPr>
        <p:spPr>
          <a:xfrm>
            <a:off x="4780359" y="4866323"/>
            <a:ext cx="9011364" cy="11430"/>
          </a:xfrm>
          <a:prstGeom prst="roundRect">
            <a:avLst>
              <a:gd name="adj" fmla="val 244610"/>
            </a:avLst>
          </a:prstGeom>
          <a:solidFill>
            <a:srgbClr val="585F6B"/>
          </a:solidFill>
          <a:ln/>
        </p:spPr>
      </p:sp>
      <p:sp>
        <p:nvSpPr>
          <p:cNvPr id="18" name="Shape 13"/>
          <p:cNvSpPr/>
          <p:nvPr/>
        </p:nvSpPr>
        <p:spPr>
          <a:xfrm>
            <a:off x="745569" y="4968954"/>
            <a:ext cx="5255657" cy="1073944"/>
          </a:xfrm>
          <a:prstGeom prst="roundRect">
            <a:avLst>
              <a:gd name="adj" fmla="val 2603"/>
            </a:avLst>
          </a:prstGeom>
          <a:solidFill>
            <a:srgbClr val="3F4652"/>
          </a:solidFill>
          <a:ln/>
        </p:spPr>
      </p:sp>
      <p:pic>
        <p:nvPicPr>
          <p:cNvPr id="19" name="Image 3" descr="preencoded.png">    </p:cNvPr>
          <p:cNvPicPr>
            <a:picLocks noChangeAspect="1"/>
          </p:cNvPicPr>
          <p:nvPr/>
        </p:nvPicPr>
        <p:blipFill>
          <a:blip r:embed="rId4"/>
          <a:stretch>
            <a:fillRect/>
          </a:stretch>
        </p:blipFill>
        <p:spPr>
          <a:xfrm>
            <a:off x="3242310" y="5342096"/>
            <a:ext cx="262057" cy="327541"/>
          </a:xfrm>
          <a:prstGeom prst="rect">
            <a:avLst/>
          </a:prstGeom>
        </p:spPr>
      </p:pic>
      <p:sp>
        <p:nvSpPr>
          <p:cNvPr id="20" name="Text 14"/>
          <p:cNvSpPr/>
          <p:nvPr/>
        </p:nvSpPr>
        <p:spPr>
          <a:xfrm>
            <a:off x="6187559" y="5155287"/>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Arizona</a:t>
            </a:r>
            <a:endParaRPr lang="en-US" sz="1800" dirty="0"/>
          </a:p>
        </p:txBody>
      </p:sp>
      <p:sp>
        <p:nvSpPr>
          <p:cNvPr id="21" name="Text 15"/>
          <p:cNvSpPr/>
          <p:nvPr/>
        </p:nvSpPr>
        <p:spPr>
          <a:xfrm>
            <a:off x="6187559" y="5558314"/>
            <a:ext cx="3218617"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$47.2K - Growing southwestern market</a:t>
            </a:r>
            <a:endParaRPr lang="en-US" sz="1450" dirty="0"/>
          </a:p>
        </p:txBody>
      </p:sp>
      <p:sp>
        <p:nvSpPr>
          <p:cNvPr id="22" name="Shape 16"/>
          <p:cNvSpPr/>
          <p:nvPr/>
        </p:nvSpPr>
        <p:spPr>
          <a:xfrm>
            <a:off x="6094333" y="6033373"/>
            <a:ext cx="7697391" cy="11430"/>
          </a:xfrm>
          <a:prstGeom prst="roundRect">
            <a:avLst>
              <a:gd name="adj" fmla="val 244610"/>
            </a:avLst>
          </a:prstGeom>
          <a:solidFill>
            <a:srgbClr val="585F6B"/>
          </a:solidFill>
          <a:ln/>
        </p:spPr>
      </p:sp>
      <p:sp>
        <p:nvSpPr>
          <p:cNvPr id="23" name="Shape 17"/>
          <p:cNvSpPr/>
          <p:nvPr/>
        </p:nvSpPr>
        <p:spPr>
          <a:xfrm>
            <a:off x="745569" y="6136005"/>
            <a:ext cx="6569631" cy="1073944"/>
          </a:xfrm>
          <a:prstGeom prst="roundRect">
            <a:avLst>
              <a:gd name="adj" fmla="val 2603"/>
            </a:avLst>
          </a:prstGeom>
          <a:solidFill>
            <a:srgbClr val="3F4652"/>
          </a:solidFill>
          <a:ln/>
        </p:spPr>
      </p:sp>
      <p:pic>
        <p:nvPicPr>
          <p:cNvPr id="24" name="Image 4" descr="preencoded.png">    </p:cNvPr>
          <p:cNvPicPr>
            <a:picLocks noChangeAspect="1"/>
          </p:cNvPicPr>
          <p:nvPr/>
        </p:nvPicPr>
        <p:blipFill>
          <a:blip r:embed="rId5"/>
          <a:stretch>
            <a:fillRect/>
          </a:stretch>
        </p:blipFill>
        <p:spPr>
          <a:xfrm>
            <a:off x="3899297" y="6509147"/>
            <a:ext cx="262057" cy="327541"/>
          </a:xfrm>
          <a:prstGeom prst="rect">
            <a:avLst/>
          </a:prstGeom>
        </p:spPr>
      </p:pic>
      <p:sp>
        <p:nvSpPr>
          <p:cNvPr id="25" name="Text 18"/>
          <p:cNvSpPr/>
          <p:nvPr/>
        </p:nvSpPr>
        <p:spPr>
          <a:xfrm>
            <a:off x="7501533" y="6322338"/>
            <a:ext cx="2329815" cy="291227"/>
          </a:xfrm>
          <a:prstGeom prst="rect">
            <a:avLst/>
          </a:prstGeom>
          <a:noFill/>
          <a:ln/>
        </p:spPr>
        <p:txBody>
          <a:bodyPr wrap="none" lIns="0" tIns="0" rIns="0" bIns="0" rtlCol="0" anchor="t"/>
          <a:lstStyle/>
          <a:p>
            <a:pPr algn="l" indent="0" marL="0">
              <a:lnSpc>
                <a:spcPts val="2250"/>
              </a:lnSpc>
              <a:buNone/>
            </a:pPr>
            <a:r>
              <a:rPr lang="en-US" sz="1800" dirty="0">
                <a:solidFill>
                  <a:srgbClr val="D6E5EF"/>
                </a:solidFill>
                <a:latin typeface="Roboto Slab" pitchFamily="34" charset="0"/>
                <a:ea typeface="Roboto Slab" pitchFamily="34" charset="-122"/>
                <a:cs typeface="Roboto Slab" pitchFamily="34" charset="-120"/>
              </a:rPr>
              <a:t>Michigan</a:t>
            </a:r>
            <a:endParaRPr lang="en-US" sz="1800" dirty="0"/>
          </a:p>
        </p:txBody>
      </p:sp>
      <p:sp>
        <p:nvSpPr>
          <p:cNvPr id="26" name="Text 19"/>
          <p:cNvSpPr/>
          <p:nvPr/>
        </p:nvSpPr>
        <p:spPr>
          <a:xfrm>
            <a:off x="7501533" y="6725364"/>
            <a:ext cx="3009900"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$44.8K - Solid midwest performance</a:t>
            </a:r>
            <a:endParaRPr lang="en-US" sz="1450" dirty="0"/>
          </a:p>
        </p:txBody>
      </p:sp>
      <p:sp>
        <p:nvSpPr>
          <p:cNvPr id="27" name="Text 20"/>
          <p:cNvSpPr/>
          <p:nvPr/>
        </p:nvSpPr>
        <p:spPr>
          <a:xfrm>
            <a:off x="745569" y="7419618"/>
            <a:ext cx="13139261" cy="298252"/>
          </a:xfrm>
          <a:prstGeom prst="rect">
            <a:avLst/>
          </a:prstGeom>
          <a:noFill/>
          <a:ln/>
        </p:spPr>
        <p:txBody>
          <a:bodyPr wrap="non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Texas and Alaska represent critical growth markets requiring prioritized supply chain attention to protect revenue and brand reputation.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66574"/>
            <a:ext cx="6194703"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Stockout Risk Assessment</a:t>
            </a:r>
            <a:endParaRPr lang="en-US" sz="3900" dirty="0"/>
          </a:p>
        </p:txBody>
      </p:sp>
      <p:sp>
        <p:nvSpPr>
          <p:cNvPr id="3" name="Text 1"/>
          <p:cNvSpPr/>
          <p:nvPr/>
        </p:nvSpPr>
        <p:spPr>
          <a:xfrm>
            <a:off x="793790" y="218348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Several high-demand SKUs show dangerous inventory imbalances that threaten sales performance and customer satisfaction.</a:t>
            </a:r>
            <a:endParaRPr lang="en-US" sz="1550" dirty="0"/>
          </a:p>
        </p:txBody>
      </p:sp>
      <p:sp>
        <p:nvSpPr>
          <p:cNvPr id="4" name="Text 2"/>
          <p:cNvSpPr/>
          <p:nvPr/>
        </p:nvSpPr>
        <p:spPr>
          <a:xfrm>
            <a:off x="1664256"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35%</a:t>
            </a:r>
            <a:endParaRPr lang="en-US" sz="3900" dirty="0"/>
          </a:p>
        </p:txBody>
      </p:sp>
      <p:pic>
        <p:nvPicPr>
          <p:cNvPr id="5" name="Image 0" descr="preencoded.png">    </p:cNvPr>
          <p:cNvPicPr>
            <a:picLocks noChangeAspect="1"/>
          </p:cNvPicPr>
          <p:nvPr/>
        </p:nvPicPr>
        <p:blipFill>
          <a:blip r:embed="rId1"/>
          <a:stretch>
            <a:fillRect/>
          </a:stretch>
        </p:blipFill>
        <p:spPr>
          <a:xfrm>
            <a:off x="1396365" y="2773799"/>
            <a:ext cx="2977039" cy="2977039"/>
          </a:xfrm>
          <a:prstGeom prst="rect">
            <a:avLst/>
          </a:prstGeom>
        </p:spPr>
      </p:pic>
      <p:sp>
        <p:nvSpPr>
          <p:cNvPr id="6" name="Text 3"/>
          <p:cNvSpPr/>
          <p:nvPr/>
        </p:nvSpPr>
        <p:spPr>
          <a:xfrm>
            <a:off x="1644372"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High Risk SKUs</a:t>
            </a:r>
            <a:endParaRPr lang="en-US" sz="1950" dirty="0"/>
          </a:p>
        </p:txBody>
      </p:sp>
      <p:sp>
        <p:nvSpPr>
          <p:cNvPr id="7" name="Text 4"/>
          <p:cNvSpPr/>
          <p:nvPr/>
        </p:nvSpPr>
        <p:spPr>
          <a:xfrm>
            <a:off x="793790" y="6427946"/>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Products with critically low availability despite strong demand</a:t>
            </a:r>
            <a:endParaRPr lang="en-US" sz="1550" dirty="0"/>
          </a:p>
        </p:txBody>
      </p:sp>
      <p:sp>
        <p:nvSpPr>
          <p:cNvPr id="8" name="Text 5"/>
          <p:cNvSpPr/>
          <p:nvPr/>
        </p:nvSpPr>
        <p:spPr>
          <a:xfrm>
            <a:off x="6094452"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28%</a:t>
            </a:r>
            <a:endParaRPr lang="en-US" sz="3900" dirty="0"/>
          </a:p>
        </p:txBody>
      </p:sp>
      <p:pic>
        <p:nvPicPr>
          <p:cNvPr id="9" name="Image 1" descr="preencoded.png">    </p:cNvPr>
          <p:cNvPicPr>
            <a:picLocks noChangeAspect="1"/>
          </p:cNvPicPr>
          <p:nvPr/>
        </p:nvPicPr>
        <p:blipFill>
          <a:blip r:embed="rId2"/>
          <a:stretch>
            <a:fillRect/>
          </a:stretch>
        </p:blipFill>
        <p:spPr>
          <a:xfrm>
            <a:off x="5826562" y="2773799"/>
            <a:ext cx="2977039" cy="2977039"/>
          </a:xfrm>
          <a:prstGeom prst="rect">
            <a:avLst/>
          </a:prstGeom>
        </p:spPr>
      </p:pic>
      <p:sp>
        <p:nvSpPr>
          <p:cNvPr id="10" name="Text 6"/>
          <p:cNvSpPr/>
          <p:nvPr/>
        </p:nvSpPr>
        <p:spPr>
          <a:xfrm>
            <a:off x="6074688"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Moderate Risk</a:t>
            </a:r>
            <a:endParaRPr lang="en-US" sz="1950" dirty="0"/>
          </a:p>
        </p:txBody>
      </p:sp>
      <p:sp>
        <p:nvSpPr>
          <p:cNvPr id="11" name="Text 7"/>
          <p:cNvSpPr/>
          <p:nvPr/>
        </p:nvSpPr>
        <p:spPr>
          <a:xfrm>
            <a:off x="5223986" y="6427946"/>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Items requiring inventory buffer strategies</a:t>
            </a:r>
            <a:endParaRPr lang="en-US" sz="1550" dirty="0"/>
          </a:p>
        </p:txBody>
      </p:sp>
      <p:sp>
        <p:nvSpPr>
          <p:cNvPr id="12" name="Text 8"/>
          <p:cNvSpPr/>
          <p:nvPr/>
        </p:nvSpPr>
        <p:spPr>
          <a:xfrm>
            <a:off x="10524768" y="4014192"/>
            <a:ext cx="2441138" cy="496133"/>
          </a:xfrm>
          <a:prstGeom prst="rect">
            <a:avLst/>
          </a:prstGeom>
          <a:noFill/>
          <a:ln/>
        </p:spPr>
        <p:txBody>
          <a:bodyPr wrap="none" lIns="0" tIns="0" rIns="0" bIns="0" rtlCol="0" anchor="t"/>
          <a:lstStyle/>
          <a:p>
            <a:pPr algn="ctr" indent="0" marL="0">
              <a:lnSpc>
                <a:spcPts val="3900"/>
              </a:lnSpc>
              <a:buNone/>
            </a:pPr>
            <a:r>
              <a:rPr lang="en-US" sz="3900" dirty="0">
                <a:solidFill>
                  <a:srgbClr val="D6E5EF"/>
                </a:solidFill>
                <a:latin typeface="Roboto Slab" pitchFamily="34" charset="0"/>
                <a:ea typeface="Roboto Slab" pitchFamily="34" charset="-122"/>
                <a:cs typeface="Roboto Slab" pitchFamily="34" charset="-120"/>
              </a:rPr>
              <a:t>37%</a:t>
            </a:r>
            <a:endParaRPr lang="en-US" sz="3900" dirty="0"/>
          </a:p>
        </p:txBody>
      </p:sp>
      <p:pic>
        <p:nvPicPr>
          <p:cNvPr id="13" name="Image 2" descr="preencoded.png">    </p:cNvPr>
          <p:cNvPicPr>
            <a:picLocks noChangeAspect="1"/>
          </p:cNvPicPr>
          <p:nvPr/>
        </p:nvPicPr>
        <p:blipFill>
          <a:blip r:embed="rId3"/>
          <a:stretch>
            <a:fillRect/>
          </a:stretch>
        </p:blipFill>
        <p:spPr>
          <a:xfrm>
            <a:off x="10256877" y="2773799"/>
            <a:ext cx="2977039" cy="2977039"/>
          </a:xfrm>
          <a:prstGeom prst="rect">
            <a:avLst/>
          </a:prstGeom>
        </p:spPr>
      </p:pic>
      <p:sp>
        <p:nvSpPr>
          <p:cNvPr id="14" name="Text 9"/>
          <p:cNvSpPr/>
          <p:nvPr/>
        </p:nvSpPr>
        <p:spPr>
          <a:xfrm>
            <a:off x="10505003" y="5998726"/>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Low Risk</a:t>
            </a:r>
            <a:endParaRPr lang="en-US" sz="1950" dirty="0"/>
          </a:p>
        </p:txBody>
      </p:sp>
      <p:sp>
        <p:nvSpPr>
          <p:cNvPr id="15" name="Text 10"/>
          <p:cNvSpPr/>
          <p:nvPr/>
        </p:nvSpPr>
        <p:spPr>
          <a:xfrm>
            <a:off x="9654302" y="6427946"/>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Well-balanced inventory levels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611398"/>
            <a:ext cx="6629995"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Strategic Recommendations</a:t>
            </a:r>
            <a:endParaRPr lang="en-US" sz="3900" dirty="0"/>
          </a:p>
        </p:txBody>
      </p:sp>
      <p:pic>
        <p:nvPicPr>
          <p:cNvPr id="3" name="Image 0" descr="preencoded.png">    </p:cNvPr>
          <p:cNvPicPr>
            <a:picLocks noChangeAspect="1"/>
          </p:cNvPicPr>
          <p:nvPr/>
        </p:nvPicPr>
        <p:blipFill>
          <a:blip r:embed="rId1"/>
          <a:stretch>
            <a:fillRect/>
          </a:stretch>
        </p:blipFill>
        <p:spPr>
          <a:xfrm>
            <a:off x="793790" y="3648075"/>
            <a:ext cx="198358" cy="248007"/>
          </a:xfrm>
          <a:prstGeom prst="rect">
            <a:avLst/>
          </a:prstGeom>
        </p:spPr>
      </p:pic>
      <p:pic>
        <p:nvPicPr>
          <p:cNvPr id="4" name="Image 1" descr="preencoded.png">    </p:cNvPr>
          <p:cNvPicPr>
            <a:picLocks noChangeAspect="1"/>
          </p:cNvPicPr>
          <p:nvPr/>
        </p:nvPicPr>
        <p:blipFill>
          <a:blip r:embed="rId2"/>
          <a:stretch>
            <a:fillRect/>
          </a:stretch>
        </p:blipFill>
        <p:spPr>
          <a:xfrm>
            <a:off x="793790" y="3942636"/>
            <a:ext cx="4215289" cy="22860"/>
          </a:xfrm>
          <a:prstGeom prst="rect">
            <a:avLst/>
          </a:prstGeom>
        </p:spPr>
      </p:pic>
      <p:sp>
        <p:nvSpPr>
          <p:cNvPr id="5" name="Text 1"/>
          <p:cNvSpPr/>
          <p:nvPr/>
        </p:nvSpPr>
        <p:spPr>
          <a:xfrm>
            <a:off x="793790" y="4087535"/>
            <a:ext cx="2550557"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Optimize Route Usage</a:t>
            </a:r>
            <a:endParaRPr lang="en-US" sz="1950" dirty="0"/>
          </a:p>
        </p:txBody>
      </p:sp>
      <p:sp>
        <p:nvSpPr>
          <p:cNvPr id="6" name="Text 2"/>
          <p:cNvSpPr/>
          <p:nvPr/>
        </p:nvSpPr>
        <p:spPr>
          <a:xfrm>
            <a:off x="793790" y="4516755"/>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Prioritize Route A for Texas &amp; Alaska (highest revenue), use Route C for bulk shipments to balance cost and service</a:t>
            </a:r>
            <a:endParaRPr lang="en-US" sz="1550" dirty="0"/>
          </a:p>
        </p:txBody>
      </p:sp>
      <p:pic>
        <p:nvPicPr>
          <p:cNvPr id="7" name="Image 2" descr="preencoded.png">    </p:cNvPr>
          <p:cNvPicPr>
            <a:picLocks noChangeAspect="1"/>
          </p:cNvPicPr>
          <p:nvPr/>
        </p:nvPicPr>
        <p:blipFill>
          <a:blip r:embed="rId3"/>
          <a:stretch>
            <a:fillRect/>
          </a:stretch>
        </p:blipFill>
        <p:spPr>
          <a:xfrm>
            <a:off x="5207437" y="3648075"/>
            <a:ext cx="198358" cy="248007"/>
          </a:xfrm>
          <a:prstGeom prst="rect">
            <a:avLst/>
          </a:prstGeom>
        </p:spPr>
      </p:pic>
      <p:pic>
        <p:nvPicPr>
          <p:cNvPr id="8" name="Image 3" descr="preencoded.png">    </p:cNvPr>
          <p:cNvPicPr>
            <a:picLocks noChangeAspect="1"/>
          </p:cNvPicPr>
          <p:nvPr/>
        </p:nvPicPr>
        <p:blipFill>
          <a:blip r:embed="rId4"/>
          <a:stretch>
            <a:fillRect/>
          </a:stretch>
        </p:blipFill>
        <p:spPr>
          <a:xfrm>
            <a:off x="5207437" y="3942636"/>
            <a:ext cx="4215408" cy="22860"/>
          </a:xfrm>
          <a:prstGeom prst="rect">
            <a:avLst/>
          </a:prstGeom>
        </p:spPr>
      </p:pic>
      <p:sp>
        <p:nvSpPr>
          <p:cNvPr id="9" name="Text 3"/>
          <p:cNvSpPr/>
          <p:nvPr/>
        </p:nvSpPr>
        <p:spPr>
          <a:xfrm>
            <a:off x="5207437" y="408753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Diversify Suppliers</a:t>
            </a:r>
            <a:endParaRPr lang="en-US" sz="1950" dirty="0"/>
          </a:p>
        </p:txBody>
      </p:sp>
      <p:sp>
        <p:nvSpPr>
          <p:cNvPr id="10" name="Text 4"/>
          <p:cNvSpPr/>
          <p:nvPr/>
        </p:nvSpPr>
        <p:spPr>
          <a:xfrm>
            <a:off x="5207437" y="4516755"/>
            <a:ext cx="4215408"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Reduce dependence on Supplier 3 by reallocating volumes to Suppliers 2 &amp; 5, improve or replace Supplier 4</a:t>
            </a:r>
            <a:endParaRPr lang="en-US" sz="1550" dirty="0"/>
          </a:p>
        </p:txBody>
      </p:sp>
      <p:pic>
        <p:nvPicPr>
          <p:cNvPr id="11" name="Image 4" descr="preencoded.png">    </p:cNvPr>
          <p:cNvPicPr>
            <a:picLocks noChangeAspect="1"/>
          </p:cNvPicPr>
          <p:nvPr/>
        </p:nvPicPr>
        <p:blipFill>
          <a:blip r:embed="rId5"/>
          <a:stretch>
            <a:fillRect/>
          </a:stretch>
        </p:blipFill>
        <p:spPr>
          <a:xfrm>
            <a:off x="9621203" y="3648075"/>
            <a:ext cx="198358" cy="248007"/>
          </a:xfrm>
          <a:prstGeom prst="rect">
            <a:avLst/>
          </a:prstGeom>
        </p:spPr>
      </p:pic>
      <p:pic>
        <p:nvPicPr>
          <p:cNvPr id="12" name="Image 5" descr="preencoded.png">    </p:cNvPr>
          <p:cNvPicPr>
            <a:picLocks noChangeAspect="1"/>
          </p:cNvPicPr>
          <p:nvPr/>
        </p:nvPicPr>
        <p:blipFill>
          <a:blip r:embed="rId6"/>
          <a:stretch>
            <a:fillRect/>
          </a:stretch>
        </p:blipFill>
        <p:spPr>
          <a:xfrm>
            <a:off x="9621203" y="3942636"/>
            <a:ext cx="4215289" cy="22860"/>
          </a:xfrm>
          <a:prstGeom prst="rect">
            <a:avLst/>
          </a:prstGeom>
        </p:spPr>
      </p:pic>
      <p:sp>
        <p:nvSpPr>
          <p:cNvPr id="13" name="Text 5"/>
          <p:cNvSpPr/>
          <p:nvPr/>
        </p:nvSpPr>
        <p:spPr>
          <a:xfrm>
            <a:off x="9621203" y="4087535"/>
            <a:ext cx="312277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Strengthen Quality Control</a:t>
            </a:r>
            <a:endParaRPr lang="en-US" sz="1950" dirty="0"/>
          </a:p>
        </p:txBody>
      </p:sp>
      <p:sp>
        <p:nvSpPr>
          <p:cNvPr id="14" name="Text 6"/>
          <p:cNvSpPr/>
          <p:nvPr/>
        </p:nvSpPr>
        <p:spPr>
          <a:xfrm>
            <a:off x="9621203" y="4516755"/>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Validate defect rate metrics, implement standardized inspection reporting and supplier quality audits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5843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Profitability-Driven Shipping Strategy</a:t>
            </a:r>
            <a:endParaRPr lang="en-US" sz="3900" dirty="0"/>
          </a:p>
        </p:txBody>
      </p:sp>
      <p:sp>
        <p:nvSpPr>
          <p:cNvPr id="4" name="Text 1"/>
          <p:cNvSpPr/>
          <p:nvPr/>
        </p:nvSpPr>
        <p:spPr>
          <a:xfrm>
            <a:off x="793790" y="349460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Premium SKUs</a:t>
            </a:r>
            <a:endParaRPr lang="en-US" sz="2300" dirty="0"/>
          </a:p>
        </p:txBody>
      </p:sp>
      <p:sp>
        <p:nvSpPr>
          <p:cNvPr id="5" name="Text 2"/>
          <p:cNvSpPr/>
          <p:nvPr/>
        </p:nvSpPr>
        <p:spPr>
          <a:xfrm>
            <a:off x="793790" y="406503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Route A (fastest delivery)</a:t>
            </a:r>
            <a:endParaRPr lang="en-US" sz="1550" dirty="0"/>
          </a:p>
        </p:txBody>
      </p:sp>
      <p:sp>
        <p:nvSpPr>
          <p:cNvPr id="6" name="Text 3"/>
          <p:cNvSpPr/>
          <p:nvPr/>
        </p:nvSpPr>
        <p:spPr>
          <a:xfrm>
            <a:off x="793790" y="445198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Air transport priority</a:t>
            </a:r>
            <a:endParaRPr lang="en-US" sz="1550" dirty="0"/>
          </a:p>
        </p:txBody>
      </p:sp>
      <p:sp>
        <p:nvSpPr>
          <p:cNvPr id="7" name="Text 4"/>
          <p:cNvSpPr/>
          <p:nvPr/>
        </p:nvSpPr>
        <p:spPr>
          <a:xfrm>
            <a:off x="793790" y="483893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Texas &amp; Alaska focus</a:t>
            </a:r>
            <a:endParaRPr lang="en-US" sz="1550" dirty="0"/>
          </a:p>
        </p:txBody>
      </p:sp>
      <p:sp>
        <p:nvSpPr>
          <p:cNvPr id="8" name="Text 5"/>
          <p:cNvSpPr/>
          <p:nvPr/>
        </p:nvSpPr>
        <p:spPr>
          <a:xfrm>
            <a:off x="793790" y="522589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Enhanced quality checks</a:t>
            </a:r>
            <a:endParaRPr lang="en-US" sz="1550" dirty="0"/>
          </a:p>
        </p:txBody>
      </p:sp>
      <p:sp>
        <p:nvSpPr>
          <p:cNvPr id="9" name="Text 6"/>
          <p:cNvSpPr/>
          <p:nvPr/>
        </p:nvSpPr>
        <p:spPr>
          <a:xfrm>
            <a:off x="4821674" y="349460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76B9FF"/>
                </a:solidFill>
                <a:latin typeface="Roboto Slab" pitchFamily="34" charset="0"/>
                <a:ea typeface="Roboto Slab" pitchFamily="34" charset="-122"/>
                <a:cs typeface="Roboto Slab" pitchFamily="34" charset="-120"/>
              </a:rPr>
              <a:t>Standard SKUs</a:t>
            </a:r>
            <a:endParaRPr lang="en-US" sz="2300" dirty="0"/>
          </a:p>
        </p:txBody>
      </p:sp>
      <p:sp>
        <p:nvSpPr>
          <p:cNvPr id="10" name="Text 7"/>
          <p:cNvSpPr/>
          <p:nvPr/>
        </p:nvSpPr>
        <p:spPr>
          <a:xfrm>
            <a:off x="4821674" y="406503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Route B (balanced option)</a:t>
            </a:r>
            <a:endParaRPr lang="en-US" sz="1550" dirty="0"/>
          </a:p>
        </p:txBody>
      </p:sp>
      <p:sp>
        <p:nvSpPr>
          <p:cNvPr id="11" name="Text 8"/>
          <p:cNvSpPr/>
          <p:nvPr/>
        </p:nvSpPr>
        <p:spPr>
          <a:xfrm>
            <a:off x="4821674" y="4451985"/>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Road transport efficiency</a:t>
            </a:r>
            <a:endParaRPr lang="en-US" sz="1550" dirty="0"/>
          </a:p>
        </p:txBody>
      </p:sp>
      <p:sp>
        <p:nvSpPr>
          <p:cNvPr id="12" name="Text 9"/>
          <p:cNvSpPr/>
          <p:nvPr/>
        </p:nvSpPr>
        <p:spPr>
          <a:xfrm>
            <a:off x="4821674" y="4838938"/>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Cost-optimized delivery</a:t>
            </a:r>
            <a:endParaRPr lang="en-US" sz="1550" dirty="0"/>
          </a:p>
        </p:txBody>
      </p:sp>
      <p:sp>
        <p:nvSpPr>
          <p:cNvPr id="13" name="Text 10"/>
          <p:cNvSpPr/>
          <p:nvPr/>
        </p:nvSpPr>
        <p:spPr>
          <a:xfrm>
            <a:off x="4821674" y="5225891"/>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D6E5EF"/>
                </a:solidFill>
                <a:latin typeface="Roboto" pitchFamily="34" charset="0"/>
                <a:ea typeface="Roboto" pitchFamily="34" charset="-122"/>
                <a:cs typeface="Roboto" pitchFamily="34" charset="-120"/>
              </a:rPr>
              <a:t>Bulk shipment strategies</a:t>
            </a:r>
            <a:endParaRPr lang="en-US" sz="1550" dirty="0"/>
          </a:p>
        </p:txBody>
      </p:sp>
      <p:sp>
        <p:nvSpPr>
          <p:cNvPr id="14" name="Text 11"/>
          <p:cNvSpPr/>
          <p:nvPr/>
        </p:nvSpPr>
        <p:spPr>
          <a:xfrm>
            <a:off x="793790" y="583608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Aligning shipping modes with product margins ensures optimal resource allocation while maintaining customer satisfaction across all market segments.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320171"/>
            <a:ext cx="918067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Risk Management &amp; Scenario Planning</a:t>
            </a:r>
            <a:endParaRPr lang="en-US" sz="3900" dirty="0"/>
          </a:p>
        </p:txBody>
      </p:sp>
      <p:sp>
        <p:nvSpPr>
          <p:cNvPr id="3" name="Shape 1"/>
          <p:cNvSpPr/>
          <p:nvPr/>
        </p:nvSpPr>
        <p:spPr>
          <a:xfrm>
            <a:off x="793790" y="3337084"/>
            <a:ext cx="4215289" cy="2572226"/>
          </a:xfrm>
          <a:prstGeom prst="roundRect">
            <a:avLst>
              <a:gd name="adj" fmla="val 1157"/>
            </a:avLst>
          </a:prstGeom>
          <a:solidFill>
            <a:srgbClr val="3F4652"/>
          </a:solidFill>
          <a:ln/>
        </p:spPr>
      </p:sp>
      <p:pic>
        <p:nvPicPr>
          <p:cNvPr id="4" name="Image 0" descr="preencoded.png">    </p:cNvPr>
          <p:cNvPicPr>
            <a:picLocks noChangeAspect="1"/>
          </p:cNvPicPr>
          <p:nvPr/>
        </p:nvPicPr>
        <p:blipFill>
          <a:blip r:embed="rId1"/>
          <a:stretch>
            <a:fillRect/>
          </a:stretch>
        </p:blipFill>
        <p:spPr>
          <a:xfrm>
            <a:off x="992148" y="3535442"/>
            <a:ext cx="595313" cy="595313"/>
          </a:xfrm>
          <a:prstGeom prst="rect">
            <a:avLst/>
          </a:prstGeom>
        </p:spPr>
      </p:pic>
      <p:pic>
        <p:nvPicPr>
          <p:cNvPr id="5" name="Image 1" descr="preencoded.png">    </p:cNvPr>
          <p:cNvPicPr>
            <a:picLocks noChangeAspect="1"/>
          </p:cNvPicPr>
          <p:nvPr/>
        </p:nvPicPr>
        <p:blipFill>
          <a:blip r:embed="rId2"/>
          <a:stretch>
            <a:fillRect/>
          </a:stretch>
        </p:blipFill>
        <p:spPr>
          <a:xfrm>
            <a:off x="1155859" y="3665577"/>
            <a:ext cx="267891" cy="334923"/>
          </a:xfrm>
          <a:prstGeom prst="rect">
            <a:avLst/>
          </a:prstGeom>
        </p:spPr>
      </p:pic>
      <p:sp>
        <p:nvSpPr>
          <p:cNvPr id="6" name="Text 2"/>
          <p:cNvSpPr/>
          <p:nvPr/>
        </p:nvSpPr>
        <p:spPr>
          <a:xfrm>
            <a:off x="992148"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Supplier Disruption</a:t>
            </a:r>
            <a:endParaRPr lang="en-US" sz="1950" dirty="0"/>
          </a:p>
        </p:txBody>
      </p:sp>
      <p:sp>
        <p:nvSpPr>
          <p:cNvPr id="7" name="Text 3"/>
          <p:cNvSpPr/>
          <p:nvPr/>
        </p:nvSpPr>
        <p:spPr>
          <a:xfrm>
            <a:off x="992148" y="4758333"/>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What-if modeling for Supplier 3 failure scenarios and contingency activation plans</a:t>
            </a:r>
            <a:endParaRPr lang="en-US" sz="1550" dirty="0"/>
          </a:p>
        </p:txBody>
      </p:sp>
      <p:sp>
        <p:nvSpPr>
          <p:cNvPr id="8" name="Shape 4"/>
          <p:cNvSpPr/>
          <p:nvPr/>
        </p:nvSpPr>
        <p:spPr>
          <a:xfrm>
            <a:off x="5207437" y="3337084"/>
            <a:ext cx="4215408" cy="2572226"/>
          </a:xfrm>
          <a:prstGeom prst="roundRect">
            <a:avLst>
              <a:gd name="adj" fmla="val 1157"/>
            </a:avLst>
          </a:prstGeom>
          <a:solidFill>
            <a:srgbClr val="3F4652"/>
          </a:solidFill>
          <a:ln/>
        </p:spPr>
      </p:sp>
      <p:pic>
        <p:nvPicPr>
          <p:cNvPr id="9" name="Image 2" descr="preencoded.png">    </p:cNvPr>
          <p:cNvPicPr>
            <a:picLocks noChangeAspect="1"/>
          </p:cNvPicPr>
          <p:nvPr/>
        </p:nvPicPr>
        <p:blipFill>
          <a:blip r:embed="rId3"/>
          <a:stretch>
            <a:fillRect/>
          </a:stretch>
        </p:blipFill>
        <p:spPr>
          <a:xfrm>
            <a:off x="5405795" y="3535442"/>
            <a:ext cx="595313" cy="595313"/>
          </a:xfrm>
          <a:prstGeom prst="rect">
            <a:avLst/>
          </a:prstGeom>
        </p:spPr>
      </p:pic>
      <p:pic>
        <p:nvPicPr>
          <p:cNvPr id="10" name="Image 3" descr="preencoded.png">    </p:cNvPr>
          <p:cNvPicPr>
            <a:picLocks noChangeAspect="1"/>
          </p:cNvPicPr>
          <p:nvPr/>
        </p:nvPicPr>
        <p:blipFill>
          <a:blip r:embed="rId4"/>
          <a:stretch>
            <a:fillRect/>
          </a:stretch>
        </p:blipFill>
        <p:spPr>
          <a:xfrm>
            <a:off x="5569506" y="3665577"/>
            <a:ext cx="267891" cy="334923"/>
          </a:xfrm>
          <a:prstGeom prst="rect">
            <a:avLst/>
          </a:prstGeom>
        </p:spPr>
      </p:pic>
      <p:sp>
        <p:nvSpPr>
          <p:cNvPr id="11" name="Text 5"/>
          <p:cNvSpPr/>
          <p:nvPr/>
        </p:nvSpPr>
        <p:spPr>
          <a:xfrm>
            <a:off x="5405795"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Cost Fluctuations</a:t>
            </a:r>
            <a:endParaRPr lang="en-US" sz="1950" dirty="0"/>
          </a:p>
        </p:txBody>
      </p:sp>
      <p:sp>
        <p:nvSpPr>
          <p:cNvPr id="12" name="Text 6"/>
          <p:cNvSpPr/>
          <p:nvPr/>
        </p:nvSpPr>
        <p:spPr>
          <a:xfrm>
            <a:off x="5405795" y="4758333"/>
            <a:ext cx="3818692"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Impact analysis of 10% freight cost increases across different transportation modes</a:t>
            </a:r>
            <a:endParaRPr lang="en-US" sz="1550" dirty="0"/>
          </a:p>
        </p:txBody>
      </p:sp>
      <p:sp>
        <p:nvSpPr>
          <p:cNvPr id="13" name="Shape 7"/>
          <p:cNvSpPr/>
          <p:nvPr/>
        </p:nvSpPr>
        <p:spPr>
          <a:xfrm>
            <a:off x="9621203" y="3337084"/>
            <a:ext cx="4215289" cy="2572226"/>
          </a:xfrm>
          <a:prstGeom prst="roundRect">
            <a:avLst>
              <a:gd name="adj" fmla="val 1157"/>
            </a:avLst>
          </a:prstGeom>
          <a:solidFill>
            <a:srgbClr val="3F4652"/>
          </a:solidFill>
          <a:ln/>
        </p:spPr>
      </p:sp>
      <p:pic>
        <p:nvPicPr>
          <p:cNvPr id="14" name="Image 4" descr="preencoded.png">    </p:cNvPr>
          <p:cNvPicPr>
            <a:picLocks noChangeAspect="1"/>
          </p:cNvPicPr>
          <p:nvPr/>
        </p:nvPicPr>
        <p:blipFill>
          <a:blip r:embed="rId5"/>
          <a:stretch>
            <a:fillRect/>
          </a:stretch>
        </p:blipFill>
        <p:spPr>
          <a:xfrm>
            <a:off x="9819561" y="3535442"/>
            <a:ext cx="595313" cy="595313"/>
          </a:xfrm>
          <a:prstGeom prst="rect">
            <a:avLst/>
          </a:prstGeom>
        </p:spPr>
      </p:pic>
      <p:pic>
        <p:nvPicPr>
          <p:cNvPr id="15" name="Image 5" descr="preencoded.png">    </p:cNvPr>
          <p:cNvPicPr>
            <a:picLocks noChangeAspect="1"/>
          </p:cNvPicPr>
          <p:nvPr/>
        </p:nvPicPr>
        <p:blipFill>
          <a:blip r:embed="rId6"/>
          <a:stretch>
            <a:fillRect/>
          </a:stretch>
        </p:blipFill>
        <p:spPr>
          <a:xfrm>
            <a:off x="9983272" y="3665577"/>
            <a:ext cx="267891" cy="334923"/>
          </a:xfrm>
          <a:prstGeom prst="rect">
            <a:avLst/>
          </a:prstGeom>
        </p:spPr>
      </p:pic>
      <p:sp>
        <p:nvSpPr>
          <p:cNvPr id="16" name="Text 8"/>
          <p:cNvSpPr/>
          <p:nvPr/>
        </p:nvSpPr>
        <p:spPr>
          <a:xfrm>
            <a:off x="9819561" y="432911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Safety Stock</a:t>
            </a:r>
            <a:endParaRPr lang="en-US" sz="1950" dirty="0"/>
          </a:p>
        </p:txBody>
      </p:sp>
      <p:sp>
        <p:nvSpPr>
          <p:cNvPr id="17" name="Text 9"/>
          <p:cNvSpPr/>
          <p:nvPr/>
        </p:nvSpPr>
        <p:spPr>
          <a:xfrm>
            <a:off x="9819561" y="4758333"/>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Strategic inventory buffers for high-risk SKUs to cushion demand shocks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60314"/>
            <a:ext cx="6121837"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Implementation Roadmap</a:t>
            </a:r>
            <a:endParaRPr lang="en-US" sz="3900" dirty="0"/>
          </a:p>
        </p:txBody>
      </p:sp>
      <p:sp>
        <p:nvSpPr>
          <p:cNvPr id="4" name="Shape 1"/>
          <p:cNvSpPr/>
          <p:nvPr/>
        </p:nvSpPr>
        <p:spPr>
          <a:xfrm>
            <a:off x="6503432" y="2478048"/>
            <a:ext cx="22860" cy="4191238"/>
          </a:xfrm>
          <a:prstGeom prst="roundRect">
            <a:avLst>
              <a:gd name="adj" fmla="val 130232"/>
            </a:avLst>
          </a:prstGeom>
          <a:solidFill>
            <a:srgbClr val="585F6B"/>
          </a:solidFill>
          <a:ln/>
        </p:spPr>
      </p:sp>
      <p:sp>
        <p:nvSpPr>
          <p:cNvPr id="5" name="Shape 2"/>
          <p:cNvSpPr/>
          <p:nvPr/>
        </p:nvSpPr>
        <p:spPr>
          <a:xfrm>
            <a:off x="6703814" y="2689860"/>
            <a:ext cx="595313" cy="22860"/>
          </a:xfrm>
          <a:prstGeom prst="roundRect">
            <a:avLst>
              <a:gd name="adj" fmla="val 130232"/>
            </a:avLst>
          </a:prstGeom>
          <a:solidFill>
            <a:srgbClr val="585F6B"/>
          </a:solidFill>
          <a:ln/>
        </p:spPr>
      </p:sp>
      <p:sp>
        <p:nvSpPr>
          <p:cNvPr id="6" name="Shape 3"/>
          <p:cNvSpPr/>
          <p:nvPr/>
        </p:nvSpPr>
        <p:spPr>
          <a:xfrm>
            <a:off x="6280190" y="2478048"/>
            <a:ext cx="446484" cy="446484"/>
          </a:xfrm>
          <a:prstGeom prst="roundRect">
            <a:avLst>
              <a:gd name="adj" fmla="val 6668"/>
            </a:avLst>
          </a:prstGeom>
          <a:solidFill>
            <a:srgbClr val="3F4652"/>
          </a:solidFill>
          <a:ln/>
        </p:spPr>
      </p:sp>
      <p:sp>
        <p:nvSpPr>
          <p:cNvPr id="7" name="Text 4"/>
          <p:cNvSpPr/>
          <p:nvPr/>
        </p:nvSpPr>
        <p:spPr>
          <a:xfrm>
            <a:off x="6354604" y="251525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8" name="Text 5"/>
          <p:cNvSpPr/>
          <p:nvPr/>
        </p:nvSpPr>
        <p:spPr>
          <a:xfrm>
            <a:off x="7495818" y="2546271"/>
            <a:ext cx="3215164"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1: Immediate Actions</a:t>
            </a:r>
            <a:endParaRPr lang="en-US" sz="1950" dirty="0"/>
          </a:p>
        </p:txBody>
      </p:sp>
      <p:sp>
        <p:nvSpPr>
          <p:cNvPr id="9" name="Text 6"/>
          <p:cNvSpPr/>
          <p:nvPr/>
        </p:nvSpPr>
        <p:spPr>
          <a:xfrm>
            <a:off x="7495818" y="2975491"/>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Validate defect rate data, implement Route A for Texas/Alaska, begin Supplier 4 performance review</a:t>
            </a:r>
            <a:endParaRPr lang="en-US" sz="1550" dirty="0"/>
          </a:p>
        </p:txBody>
      </p:sp>
      <p:sp>
        <p:nvSpPr>
          <p:cNvPr id="10" name="Shape 7"/>
          <p:cNvSpPr/>
          <p:nvPr/>
        </p:nvSpPr>
        <p:spPr>
          <a:xfrm>
            <a:off x="6703814" y="4219218"/>
            <a:ext cx="595313" cy="22860"/>
          </a:xfrm>
          <a:prstGeom prst="roundRect">
            <a:avLst>
              <a:gd name="adj" fmla="val 130232"/>
            </a:avLst>
          </a:prstGeom>
          <a:solidFill>
            <a:srgbClr val="585F6B"/>
          </a:solidFill>
          <a:ln/>
        </p:spPr>
      </p:sp>
      <p:sp>
        <p:nvSpPr>
          <p:cNvPr id="11" name="Shape 8"/>
          <p:cNvSpPr/>
          <p:nvPr/>
        </p:nvSpPr>
        <p:spPr>
          <a:xfrm>
            <a:off x="6280190" y="4007406"/>
            <a:ext cx="446484" cy="446484"/>
          </a:xfrm>
          <a:prstGeom prst="roundRect">
            <a:avLst>
              <a:gd name="adj" fmla="val 6668"/>
            </a:avLst>
          </a:prstGeom>
          <a:solidFill>
            <a:srgbClr val="3F4652"/>
          </a:solidFill>
          <a:ln/>
        </p:spPr>
      </p:sp>
      <p:sp>
        <p:nvSpPr>
          <p:cNvPr id="12" name="Text 9"/>
          <p:cNvSpPr/>
          <p:nvPr/>
        </p:nvSpPr>
        <p:spPr>
          <a:xfrm>
            <a:off x="6354604" y="404461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3" name="Text 10"/>
          <p:cNvSpPr/>
          <p:nvPr/>
        </p:nvSpPr>
        <p:spPr>
          <a:xfrm>
            <a:off x="7495818" y="4075628"/>
            <a:ext cx="2804517"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2: Strategic Shifts</a:t>
            </a:r>
            <a:endParaRPr lang="en-US" sz="1950" dirty="0"/>
          </a:p>
        </p:txBody>
      </p:sp>
      <p:sp>
        <p:nvSpPr>
          <p:cNvPr id="14" name="Text 11"/>
          <p:cNvSpPr/>
          <p:nvPr/>
        </p:nvSpPr>
        <p:spPr>
          <a:xfrm>
            <a:off x="7495818" y="4504849"/>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Rebalance supplier volumes, establish quality audit protocols, develop safety stock strategies</a:t>
            </a:r>
            <a:endParaRPr lang="en-US" sz="1550" dirty="0"/>
          </a:p>
        </p:txBody>
      </p:sp>
      <p:sp>
        <p:nvSpPr>
          <p:cNvPr id="15" name="Shape 12"/>
          <p:cNvSpPr/>
          <p:nvPr/>
        </p:nvSpPr>
        <p:spPr>
          <a:xfrm>
            <a:off x="6703814" y="5748576"/>
            <a:ext cx="595313" cy="22860"/>
          </a:xfrm>
          <a:prstGeom prst="roundRect">
            <a:avLst>
              <a:gd name="adj" fmla="val 130232"/>
            </a:avLst>
          </a:prstGeom>
          <a:solidFill>
            <a:srgbClr val="585F6B"/>
          </a:solidFill>
          <a:ln/>
        </p:spPr>
      </p:sp>
      <p:sp>
        <p:nvSpPr>
          <p:cNvPr id="16" name="Shape 13"/>
          <p:cNvSpPr/>
          <p:nvPr/>
        </p:nvSpPr>
        <p:spPr>
          <a:xfrm>
            <a:off x="6280190" y="5536763"/>
            <a:ext cx="446484" cy="446484"/>
          </a:xfrm>
          <a:prstGeom prst="roundRect">
            <a:avLst>
              <a:gd name="adj" fmla="val 6668"/>
            </a:avLst>
          </a:prstGeom>
          <a:solidFill>
            <a:srgbClr val="3F4652"/>
          </a:solidFill>
          <a:ln/>
        </p:spPr>
      </p:sp>
      <p:sp>
        <p:nvSpPr>
          <p:cNvPr id="17" name="Text 14"/>
          <p:cNvSpPr/>
          <p:nvPr/>
        </p:nvSpPr>
        <p:spPr>
          <a:xfrm>
            <a:off x="6354604" y="557397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8" name="Text 15"/>
          <p:cNvSpPr/>
          <p:nvPr/>
        </p:nvSpPr>
        <p:spPr>
          <a:xfrm>
            <a:off x="7495818" y="5604986"/>
            <a:ext cx="2535793"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Phase 3: Optimization</a:t>
            </a:r>
            <a:endParaRPr lang="en-US" sz="1950" dirty="0"/>
          </a:p>
        </p:txBody>
      </p:sp>
      <p:sp>
        <p:nvSpPr>
          <p:cNvPr id="19" name="Text 16"/>
          <p:cNvSpPr/>
          <p:nvPr/>
        </p:nvSpPr>
        <p:spPr>
          <a:xfrm>
            <a:off x="7495818" y="6034207"/>
            <a:ext cx="634079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Deploy predictive analytics, complete scenario planning models, establish continuous improvement processes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071086"/>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Expected Impact</a:t>
            </a:r>
            <a:endParaRPr lang="en-US" sz="3900" dirty="0"/>
          </a:p>
        </p:txBody>
      </p:sp>
      <p:sp>
        <p:nvSpPr>
          <p:cNvPr id="3" name="Text 1"/>
          <p:cNvSpPr/>
          <p:nvPr/>
        </p:nvSpPr>
        <p:spPr>
          <a:xfrm>
            <a:off x="793790" y="208799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Implementing these strategic changes will transform Urban Decay's supply chain from a cost center into a competitive advantage that drives sustainable growth.</a:t>
            </a:r>
            <a:endParaRPr lang="en-US" sz="1550" dirty="0"/>
          </a:p>
        </p:txBody>
      </p:sp>
      <p:pic>
        <p:nvPicPr>
          <p:cNvPr id="4" name="Image 0" descr="preencoded.png">    </p:cNvPr>
          <p:cNvPicPr>
            <a:picLocks noChangeAspect="1"/>
          </p:cNvPicPr>
          <p:nvPr/>
        </p:nvPicPr>
        <p:blipFill>
          <a:blip r:embed="rId1"/>
          <a:stretch>
            <a:fillRect/>
          </a:stretch>
        </p:blipFill>
        <p:spPr>
          <a:xfrm>
            <a:off x="793790" y="2946321"/>
            <a:ext cx="595313" cy="595313"/>
          </a:xfrm>
          <a:prstGeom prst="rect">
            <a:avLst/>
          </a:prstGeom>
        </p:spPr>
      </p:pic>
      <p:sp>
        <p:nvSpPr>
          <p:cNvPr id="5" name="Text 2"/>
          <p:cNvSpPr/>
          <p:nvPr/>
        </p:nvSpPr>
        <p:spPr>
          <a:xfrm>
            <a:off x="793790" y="378964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Reduced Risk</a:t>
            </a:r>
            <a:endParaRPr lang="en-US" sz="1950" dirty="0"/>
          </a:p>
        </p:txBody>
      </p:sp>
      <p:sp>
        <p:nvSpPr>
          <p:cNvPr id="6" name="Text 3"/>
          <p:cNvSpPr/>
          <p:nvPr/>
        </p:nvSpPr>
        <p:spPr>
          <a:xfrm>
            <a:off x="793790" y="4218861"/>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Diversified supplier base eliminates single points of failure and strengthens operational resilience</a:t>
            </a:r>
            <a:endParaRPr lang="en-US" sz="1550" dirty="0"/>
          </a:p>
        </p:txBody>
      </p:sp>
      <p:pic>
        <p:nvPicPr>
          <p:cNvPr id="7" name="Image 1" descr="preencoded.png">    </p:cNvPr>
          <p:cNvPicPr>
            <a:picLocks noChangeAspect="1"/>
          </p:cNvPicPr>
          <p:nvPr/>
        </p:nvPicPr>
        <p:blipFill>
          <a:blip r:embed="rId2"/>
          <a:stretch>
            <a:fillRect/>
          </a:stretch>
        </p:blipFill>
        <p:spPr>
          <a:xfrm>
            <a:off x="7439144" y="2946321"/>
            <a:ext cx="595313" cy="595313"/>
          </a:xfrm>
          <a:prstGeom prst="rect">
            <a:avLst/>
          </a:prstGeom>
        </p:spPr>
      </p:pic>
      <p:sp>
        <p:nvSpPr>
          <p:cNvPr id="8" name="Text 4"/>
          <p:cNvSpPr/>
          <p:nvPr/>
        </p:nvSpPr>
        <p:spPr>
          <a:xfrm>
            <a:off x="7439144" y="378964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Smarter Decisions</a:t>
            </a:r>
            <a:endParaRPr lang="en-US" sz="1950" dirty="0"/>
          </a:p>
        </p:txBody>
      </p:sp>
      <p:sp>
        <p:nvSpPr>
          <p:cNvPr id="9" name="Text 5"/>
          <p:cNvSpPr/>
          <p:nvPr/>
        </p:nvSpPr>
        <p:spPr>
          <a:xfrm>
            <a:off x="7439144" y="4218861"/>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Data-driven shipping allocation protects revenue in top markets while optimizing costs elsewhere</a:t>
            </a:r>
            <a:endParaRPr lang="en-US" sz="1550" dirty="0"/>
          </a:p>
        </p:txBody>
      </p:sp>
      <p:pic>
        <p:nvPicPr>
          <p:cNvPr id="10" name="Image 2" descr="preencoded.png">    </p:cNvPr>
          <p:cNvPicPr>
            <a:picLocks noChangeAspect="1"/>
          </p:cNvPicPr>
          <p:nvPr/>
        </p:nvPicPr>
        <p:blipFill>
          <a:blip r:embed="rId3"/>
          <a:stretch>
            <a:fillRect/>
          </a:stretch>
        </p:blipFill>
        <p:spPr>
          <a:xfrm>
            <a:off x="793790" y="5250775"/>
            <a:ext cx="595313" cy="595313"/>
          </a:xfrm>
          <a:prstGeom prst="rect">
            <a:avLst/>
          </a:prstGeom>
        </p:spPr>
      </p:pic>
      <p:sp>
        <p:nvSpPr>
          <p:cNvPr id="11" name="Text 6"/>
          <p:cNvSpPr/>
          <p:nvPr/>
        </p:nvSpPr>
        <p:spPr>
          <a:xfrm>
            <a:off x="793790" y="60940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Enhanced Quality</a:t>
            </a:r>
            <a:endParaRPr lang="en-US" sz="1950" dirty="0"/>
          </a:p>
        </p:txBody>
      </p:sp>
      <p:sp>
        <p:nvSpPr>
          <p:cNvPr id="12" name="Text 7"/>
          <p:cNvSpPr/>
          <p:nvPr/>
        </p:nvSpPr>
        <p:spPr>
          <a:xfrm>
            <a:off x="793790" y="6523315"/>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Improved quality control processes reinforce customer trust and brand reputation</a:t>
            </a:r>
            <a:endParaRPr lang="en-US" sz="1550" dirty="0"/>
          </a:p>
        </p:txBody>
      </p:sp>
      <p:pic>
        <p:nvPicPr>
          <p:cNvPr id="13" name="Image 3" descr="preencoded.png">    </p:cNvPr>
          <p:cNvPicPr>
            <a:picLocks noChangeAspect="1"/>
          </p:cNvPicPr>
          <p:nvPr/>
        </p:nvPicPr>
        <p:blipFill>
          <a:blip r:embed="rId4"/>
          <a:stretch>
            <a:fillRect/>
          </a:stretch>
        </p:blipFill>
        <p:spPr>
          <a:xfrm>
            <a:off x="7439144" y="5250775"/>
            <a:ext cx="595313" cy="595313"/>
          </a:xfrm>
          <a:prstGeom prst="rect">
            <a:avLst/>
          </a:prstGeom>
        </p:spPr>
      </p:pic>
      <p:sp>
        <p:nvSpPr>
          <p:cNvPr id="14" name="Text 8"/>
          <p:cNvSpPr/>
          <p:nvPr/>
        </p:nvSpPr>
        <p:spPr>
          <a:xfrm>
            <a:off x="7439144" y="60940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Scalable Growth</a:t>
            </a:r>
            <a:endParaRPr lang="en-US" sz="1950" dirty="0"/>
          </a:p>
        </p:txBody>
      </p:sp>
      <p:sp>
        <p:nvSpPr>
          <p:cNvPr id="15" name="Text 9"/>
          <p:cNvSpPr/>
          <p:nvPr/>
        </p:nvSpPr>
        <p:spPr>
          <a:xfrm>
            <a:off x="7439144" y="6523315"/>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Optimized supply chain becomes a strategic enabler for future expansion and market penetration</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61279"/>
            <a:ext cx="7556421" cy="2480786"/>
          </a:xfrm>
          <a:prstGeom prst="rect">
            <a:avLst/>
          </a:prstGeom>
          <a:noFill/>
          <a:ln/>
        </p:spPr>
        <p:txBody>
          <a:bodyPr wrap="square" lIns="0" tIns="0" rIns="0" bIns="0" rtlCol="0" anchor="t"/>
          <a:lstStyle/>
          <a:p>
            <a:pPr algn="l" indent="0" marL="0">
              <a:lnSpc>
                <a:spcPts val="9750"/>
              </a:lnSpc>
              <a:buNone/>
            </a:pPr>
            <a:r>
              <a:rPr lang="en-US" sz="7800" dirty="0">
                <a:solidFill>
                  <a:srgbClr val="76B9FF"/>
                </a:solidFill>
                <a:latin typeface="Roboto Slab" pitchFamily="34" charset="0"/>
                <a:ea typeface="Roboto Slab" pitchFamily="34" charset="-122"/>
                <a:cs typeface="Roboto Slab" pitchFamily="34" charset="-120"/>
              </a:rPr>
              <a:t>Strategic Success</a:t>
            </a:r>
            <a:endParaRPr lang="en-US" sz="7800" dirty="0"/>
          </a:p>
        </p:txBody>
      </p:sp>
      <p:sp>
        <p:nvSpPr>
          <p:cNvPr id="4" name="Text 1"/>
          <p:cNvSpPr/>
          <p:nvPr/>
        </p:nvSpPr>
        <p:spPr>
          <a:xfrm>
            <a:off x="793790" y="443972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Urban Decay's supply chain transformation represents more than operational efficiency; it is about building a foundation for sustainable growth, customer satisfaction, and market leadership in the competitive beauty industry.</a:t>
            </a:r>
            <a:endParaRPr lang="en-US" sz="1550" dirty="0"/>
          </a:p>
        </p:txBody>
      </p:sp>
      <p:sp>
        <p:nvSpPr>
          <p:cNvPr id="5" name="Text 2"/>
          <p:cNvSpPr/>
          <p:nvPr/>
        </p:nvSpPr>
        <p:spPr>
          <a:xfrm>
            <a:off x="793790" y="561558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By addressing supplier dependencies, optimizing shipping strategies, and implementing robust quality controls, Urban Decay positions itself to scale confidently while protecting profitability and brand reputation.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91633"/>
            <a:ext cx="522327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The Growth Challenge</a:t>
            </a:r>
            <a:endParaRPr lang="en-US" sz="3900" dirty="0"/>
          </a:p>
        </p:txBody>
      </p:sp>
      <p:sp>
        <p:nvSpPr>
          <p:cNvPr id="4" name="Text 1"/>
          <p:cNvSpPr/>
          <p:nvPr/>
        </p:nvSpPr>
        <p:spPr>
          <a:xfrm>
            <a:off x="6280190" y="3509367"/>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Urban Decay's rapid expansion across U.S. markets has created unprecedented demand, but success has brought new complexities. While customers love the products, rising shipping costs, frequent stockouts, and delivery delays are threatening the brand's reputation.</a:t>
            </a:r>
            <a:endParaRPr lang="en-US" sz="1550" dirty="0"/>
          </a:p>
        </p:txBody>
      </p:sp>
      <p:sp>
        <p:nvSpPr>
          <p:cNvPr id="5" name="Text 2"/>
          <p:cNvSpPr/>
          <p:nvPr/>
        </p:nvSpPr>
        <p:spPr>
          <a:xfrm>
            <a:off x="6280190" y="500276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Leadership recognized that their supply chain needed strategic attention to support sustainable growth and maintain customer satisfaction.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17006"/>
            <a:ext cx="5684282"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Critical Issues Identified</a:t>
            </a:r>
            <a:endParaRPr lang="en-US" sz="3900" dirty="0"/>
          </a:p>
        </p:txBody>
      </p:sp>
      <p:sp>
        <p:nvSpPr>
          <p:cNvPr id="3" name="Shape 1"/>
          <p:cNvSpPr/>
          <p:nvPr/>
        </p:nvSpPr>
        <p:spPr>
          <a:xfrm>
            <a:off x="793790" y="3733919"/>
            <a:ext cx="4215289" cy="1778556"/>
          </a:xfrm>
          <a:prstGeom prst="roundRect">
            <a:avLst>
              <a:gd name="adj" fmla="val 1674"/>
            </a:avLst>
          </a:prstGeom>
          <a:solidFill>
            <a:srgbClr val="3F4652"/>
          </a:solidFill>
          <a:ln/>
        </p:spPr>
      </p:sp>
      <p:sp>
        <p:nvSpPr>
          <p:cNvPr id="4" name="Text 2"/>
          <p:cNvSpPr/>
          <p:nvPr/>
        </p:nvSpPr>
        <p:spPr>
          <a:xfrm>
            <a:off x="992148"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Stockout Risk</a:t>
            </a:r>
            <a:endParaRPr lang="en-US" sz="1950" dirty="0"/>
          </a:p>
        </p:txBody>
      </p:sp>
      <p:sp>
        <p:nvSpPr>
          <p:cNvPr id="5" name="Text 3"/>
          <p:cNvSpPr/>
          <p:nvPr/>
        </p:nvSpPr>
        <p:spPr>
          <a:xfrm>
            <a:off x="992148" y="4361498"/>
            <a:ext cx="381857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High-demand SKUs showing low availability despite strong order volumes, creating lost sales opportunities</a:t>
            </a:r>
            <a:endParaRPr lang="en-US" sz="1550" dirty="0"/>
          </a:p>
        </p:txBody>
      </p:sp>
      <p:sp>
        <p:nvSpPr>
          <p:cNvPr id="6" name="Shape 4"/>
          <p:cNvSpPr/>
          <p:nvPr/>
        </p:nvSpPr>
        <p:spPr>
          <a:xfrm>
            <a:off x="5207437" y="3733919"/>
            <a:ext cx="4215408" cy="1778556"/>
          </a:xfrm>
          <a:prstGeom prst="roundRect">
            <a:avLst>
              <a:gd name="adj" fmla="val 1674"/>
            </a:avLst>
          </a:prstGeom>
          <a:solidFill>
            <a:srgbClr val="3F4652"/>
          </a:solidFill>
          <a:ln/>
        </p:spPr>
      </p:sp>
      <p:sp>
        <p:nvSpPr>
          <p:cNvPr id="7" name="Text 5"/>
          <p:cNvSpPr/>
          <p:nvPr/>
        </p:nvSpPr>
        <p:spPr>
          <a:xfrm>
            <a:off x="5405795"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Supplier Dependency</a:t>
            </a:r>
            <a:endParaRPr lang="en-US" sz="1950" dirty="0"/>
          </a:p>
        </p:txBody>
      </p:sp>
      <p:sp>
        <p:nvSpPr>
          <p:cNvPr id="8" name="Text 6"/>
          <p:cNvSpPr/>
          <p:nvPr/>
        </p:nvSpPr>
        <p:spPr>
          <a:xfrm>
            <a:off x="5405795" y="4361498"/>
            <a:ext cx="3818692"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Over-reliance on Supplier 3 (63,000+ units) creates vulnerability to disruptions</a:t>
            </a:r>
            <a:endParaRPr lang="en-US" sz="1550" dirty="0"/>
          </a:p>
        </p:txBody>
      </p:sp>
      <p:sp>
        <p:nvSpPr>
          <p:cNvPr id="9" name="Shape 7"/>
          <p:cNvSpPr/>
          <p:nvPr/>
        </p:nvSpPr>
        <p:spPr>
          <a:xfrm>
            <a:off x="9621203" y="3733919"/>
            <a:ext cx="4215289" cy="1778556"/>
          </a:xfrm>
          <a:prstGeom prst="roundRect">
            <a:avLst>
              <a:gd name="adj" fmla="val 1674"/>
            </a:avLst>
          </a:prstGeom>
          <a:solidFill>
            <a:srgbClr val="3F4652"/>
          </a:solidFill>
          <a:ln/>
        </p:spPr>
      </p:sp>
      <p:sp>
        <p:nvSpPr>
          <p:cNvPr id="10" name="Text 8"/>
          <p:cNvSpPr/>
          <p:nvPr/>
        </p:nvSpPr>
        <p:spPr>
          <a:xfrm>
            <a:off x="9819561" y="393227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Quality Concerns</a:t>
            </a:r>
            <a:endParaRPr lang="en-US" sz="1950" dirty="0"/>
          </a:p>
        </p:txBody>
      </p:sp>
      <p:sp>
        <p:nvSpPr>
          <p:cNvPr id="11" name="Text 9"/>
          <p:cNvSpPr/>
          <p:nvPr/>
        </p:nvSpPr>
        <p:spPr>
          <a:xfrm>
            <a:off x="9819561" y="4361498"/>
            <a:ext cx="3818573"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Defect rates exceeding 200% threaten product integrity and customer trust</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20008"/>
            <a:ext cx="5596295"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Urban Decay PivotTable</a:t>
            </a:r>
            <a:endParaRPr lang="en-US" sz="3900" dirty="0"/>
          </a:p>
        </p:txBody>
      </p:sp>
      <p:pic>
        <p:nvPicPr>
          <p:cNvPr id="3" name="Image 0" descr="preencoded.png">    </p:cNvPr>
          <p:cNvPicPr>
            <a:picLocks noChangeAspect="1"/>
          </p:cNvPicPr>
          <p:nvPr/>
        </p:nvPicPr>
        <p:blipFill>
          <a:blip r:embed="rId1"/>
          <a:stretch>
            <a:fillRect/>
          </a:stretch>
        </p:blipFill>
        <p:spPr>
          <a:xfrm>
            <a:off x="2925842" y="2036921"/>
            <a:ext cx="8778597" cy="51726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1647" y="544354"/>
            <a:ext cx="9653826" cy="618530"/>
          </a:xfrm>
          <a:prstGeom prst="rect">
            <a:avLst/>
          </a:prstGeom>
          <a:noFill/>
          <a:ln/>
        </p:spPr>
        <p:txBody>
          <a:bodyPr wrap="none" lIns="0" tIns="0" rIns="0" bIns="0" rtlCol="0" anchor="t"/>
          <a:lstStyle/>
          <a:p>
            <a:pPr algn="l" indent="0" marL="0">
              <a:lnSpc>
                <a:spcPts val="4850"/>
              </a:lnSpc>
              <a:buNone/>
            </a:pPr>
            <a:r>
              <a:rPr lang="en-US" sz="3850" dirty="0">
                <a:solidFill>
                  <a:srgbClr val="76B9FF"/>
                </a:solidFill>
                <a:latin typeface="Roboto Slab" pitchFamily="34" charset="0"/>
                <a:ea typeface="Roboto Slab" pitchFamily="34" charset="-122"/>
                <a:cs typeface="Roboto Slab" pitchFamily="34" charset="-120"/>
              </a:rPr>
              <a:t>Dashboard For Insights and Visualization</a:t>
            </a:r>
            <a:endParaRPr lang="en-US" sz="3850" dirty="0"/>
          </a:p>
        </p:txBody>
      </p:sp>
      <p:pic>
        <p:nvPicPr>
          <p:cNvPr id="3" name="Image 0" descr="preencoded.png">    </p:cNvPr>
          <p:cNvPicPr>
            <a:picLocks noChangeAspect="1"/>
          </p:cNvPicPr>
          <p:nvPr/>
        </p:nvPicPr>
        <p:blipFill>
          <a:blip r:embed="rId1"/>
          <a:stretch>
            <a:fillRect/>
          </a:stretch>
        </p:blipFill>
        <p:spPr>
          <a:xfrm>
            <a:off x="791647" y="1558647"/>
            <a:ext cx="13006387" cy="61264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9100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Operations Overview</a:t>
            </a:r>
            <a:endParaRPr lang="en-US" sz="3900" dirty="0"/>
          </a:p>
        </p:txBody>
      </p:sp>
      <p:sp>
        <p:nvSpPr>
          <p:cNvPr id="4" name="Text 1"/>
          <p:cNvSpPr/>
          <p:nvPr/>
        </p:nvSpPr>
        <p:spPr>
          <a:xfrm>
            <a:off x="793790" y="2407920"/>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488</a:t>
            </a:r>
            <a:endParaRPr lang="en-US" sz="5150" dirty="0"/>
          </a:p>
        </p:txBody>
      </p:sp>
      <p:sp>
        <p:nvSpPr>
          <p:cNvPr id="5" name="Text 2"/>
          <p:cNvSpPr/>
          <p:nvPr/>
        </p:nvSpPr>
        <p:spPr>
          <a:xfrm>
            <a:off x="793790" y="3310890"/>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Total SKUs</a:t>
            </a:r>
            <a:endParaRPr lang="en-US" sz="1950" dirty="0"/>
          </a:p>
        </p:txBody>
      </p:sp>
      <p:sp>
        <p:nvSpPr>
          <p:cNvPr id="6" name="Text 3"/>
          <p:cNvSpPr/>
          <p:nvPr/>
        </p:nvSpPr>
        <p:spPr>
          <a:xfrm>
            <a:off x="793790" y="3740110"/>
            <a:ext cx="23533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Products analyzed across the entire portfolio</a:t>
            </a:r>
            <a:endParaRPr lang="en-US" sz="1550" dirty="0"/>
          </a:p>
        </p:txBody>
      </p:sp>
      <p:sp>
        <p:nvSpPr>
          <p:cNvPr id="7" name="Text 4"/>
          <p:cNvSpPr/>
          <p:nvPr/>
        </p:nvSpPr>
        <p:spPr>
          <a:xfrm>
            <a:off x="3395186" y="2407920"/>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14.8</a:t>
            </a:r>
            <a:endParaRPr lang="en-US" sz="5150" dirty="0"/>
          </a:p>
        </p:txBody>
      </p:sp>
      <p:sp>
        <p:nvSpPr>
          <p:cNvPr id="8" name="Text 5"/>
          <p:cNvSpPr/>
          <p:nvPr/>
        </p:nvSpPr>
        <p:spPr>
          <a:xfrm>
            <a:off x="3395186" y="3310890"/>
            <a:ext cx="2353508"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Lead Time</a:t>
            </a:r>
            <a:endParaRPr lang="en-US" sz="1950" dirty="0"/>
          </a:p>
        </p:txBody>
      </p:sp>
      <p:sp>
        <p:nvSpPr>
          <p:cNvPr id="9" name="Text 6"/>
          <p:cNvSpPr/>
          <p:nvPr/>
        </p:nvSpPr>
        <p:spPr>
          <a:xfrm>
            <a:off x="3395186" y="3740110"/>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Days for manufacturing processes</a:t>
            </a:r>
            <a:endParaRPr lang="en-US" sz="1550" dirty="0"/>
          </a:p>
        </p:txBody>
      </p:sp>
      <p:sp>
        <p:nvSpPr>
          <p:cNvPr id="10" name="Text 7"/>
          <p:cNvSpPr/>
          <p:nvPr/>
        </p:nvSpPr>
        <p:spPr>
          <a:xfrm>
            <a:off x="5996702" y="2407920"/>
            <a:ext cx="23533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$5.48</a:t>
            </a:r>
            <a:endParaRPr lang="en-US" sz="5150" dirty="0"/>
          </a:p>
        </p:txBody>
      </p:sp>
      <p:sp>
        <p:nvSpPr>
          <p:cNvPr id="11" name="Text 8"/>
          <p:cNvSpPr/>
          <p:nvPr/>
        </p:nvSpPr>
        <p:spPr>
          <a:xfrm>
            <a:off x="5996702" y="3310890"/>
            <a:ext cx="2353389"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Shipping Cost</a:t>
            </a:r>
            <a:endParaRPr lang="en-US" sz="1950" dirty="0"/>
          </a:p>
        </p:txBody>
      </p:sp>
      <p:sp>
        <p:nvSpPr>
          <p:cNvPr id="12" name="Text 9"/>
          <p:cNvSpPr/>
          <p:nvPr/>
        </p:nvSpPr>
        <p:spPr>
          <a:xfrm>
            <a:off x="5996702" y="3740110"/>
            <a:ext cx="23533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Per unit across all routes and modes</a:t>
            </a:r>
            <a:endParaRPr lang="en-US" sz="1550" dirty="0"/>
          </a:p>
        </p:txBody>
      </p:sp>
      <p:sp>
        <p:nvSpPr>
          <p:cNvPr id="13" name="Text 10"/>
          <p:cNvSpPr/>
          <p:nvPr/>
        </p:nvSpPr>
        <p:spPr>
          <a:xfrm>
            <a:off x="3395186" y="4871204"/>
            <a:ext cx="23535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$475</a:t>
            </a:r>
            <a:endParaRPr lang="en-US" sz="5150" dirty="0"/>
          </a:p>
        </p:txBody>
      </p:sp>
      <p:sp>
        <p:nvSpPr>
          <p:cNvPr id="14" name="Text 11"/>
          <p:cNvSpPr/>
          <p:nvPr/>
        </p:nvSpPr>
        <p:spPr>
          <a:xfrm>
            <a:off x="3395186" y="5774174"/>
            <a:ext cx="2353508"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Avg Profitability</a:t>
            </a:r>
            <a:endParaRPr lang="en-US" sz="1950" dirty="0"/>
          </a:p>
        </p:txBody>
      </p:sp>
      <p:sp>
        <p:nvSpPr>
          <p:cNvPr id="15" name="Text 12"/>
          <p:cNvSpPr/>
          <p:nvPr/>
        </p:nvSpPr>
        <p:spPr>
          <a:xfrm>
            <a:off x="3395186" y="6203394"/>
            <a:ext cx="23535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Per SKU with wide variation by product type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2330" y="372785"/>
            <a:ext cx="4977051" cy="423624"/>
          </a:xfrm>
          <a:prstGeom prst="rect">
            <a:avLst/>
          </a:prstGeom>
          <a:noFill/>
          <a:ln/>
        </p:spPr>
        <p:txBody>
          <a:bodyPr wrap="none" lIns="0" tIns="0" rIns="0" bIns="0" rtlCol="0" anchor="t"/>
          <a:lstStyle/>
          <a:p>
            <a:pPr algn="l" indent="0" marL="0">
              <a:lnSpc>
                <a:spcPts val="3300"/>
              </a:lnSpc>
              <a:buNone/>
            </a:pPr>
            <a:r>
              <a:rPr lang="en-US" sz="2650" dirty="0">
                <a:solidFill>
                  <a:srgbClr val="76B9FF"/>
                </a:solidFill>
                <a:latin typeface="Roboto Slab" pitchFamily="34" charset="0"/>
                <a:ea typeface="Roboto Slab" pitchFamily="34" charset="-122"/>
                <a:cs typeface="Roboto Slab" pitchFamily="34" charset="-120"/>
              </a:rPr>
              <a:t>Supplier Performance Analysis</a:t>
            </a:r>
            <a:endParaRPr lang="en-US" sz="2650" dirty="0"/>
          </a:p>
        </p:txBody>
      </p:sp>
      <p:sp>
        <p:nvSpPr>
          <p:cNvPr id="3" name="Text 1"/>
          <p:cNvSpPr/>
          <p:nvPr/>
        </p:nvSpPr>
        <p:spPr>
          <a:xfrm>
            <a:off x="542330" y="1067514"/>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D6E5EF"/>
                </a:solidFill>
                <a:latin typeface="Roboto" pitchFamily="34" charset="0"/>
                <a:ea typeface="Roboto" pitchFamily="34" charset="-122"/>
                <a:cs typeface="Roboto" pitchFamily="34" charset="-120"/>
              </a:rPr>
              <a:t>The data revealed significant imbalances in supplier relationships that create both opportunities and risks for Urban Decay's operations.</a:t>
            </a:r>
            <a:endParaRPr lang="en-US" sz="1050" dirty="0"/>
          </a:p>
        </p:txBody>
      </p:sp>
      <p:pic>
        <p:nvPicPr>
          <p:cNvPr id="4" name="Image 0" descr="preencoded.png">    </p:cNvPr>
          <p:cNvPicPr>
            <a:picLocks noChangeAspect="1"/>
          </p:cNvPicPr>
          <p:nvPr/>
        </p:nvPicPr>
        <p:blipFill>
          <a:blip r:embed="rId1"/>
          <a:stretch>
            <a:fillRect/>
          </a:stretch>
        </p:blipFill>
        <p:spPr>
          <a:xfrm>
            <a:off x="542330" y="1436965"/>
            <a:ext cx="13545741" cy="7585591"/>
          </a:xfrm>
          <a:prstGeom prst="rect">
            <a:avLst/>
          </a:prstGeom>
        </p:spPr>
      </p:pic>
      <p:sp>
        <p:nvSpPr>
          <p:cNvPr id="5" name="Text 2"/>
          <p:cNvSpPr/>
          <p:nvPr/>
        </p:nvSpPr>
        <p:spPr>
          <a:xfrm>
            <a:off x="542330" y="9175075"/>
            <a:ext cx="13545741" cy="216932"/>
          </a:xfrm>
          <a:prstGeom prst="rect">
            <a:avLst/>
          </a:prstGeom>
          <a:noFill/>
          <a:ln/>
        </p:spPr>
        <p:txBody>
          <a:bodyPr wrap="none" lIns="0" tIns="0" rIns="0" bIns="0" rtlCol="0" anchor="t"/>
          <a:lstStyle/>
          <a:p>
            <a:pPr algn="l" indent="0" marL="0">
              <a:lnSpc>
                <a:spcPts val="1700"/>
              </a:lnSpc>
              <a:buNone/>
            </a:pPr>
            <a:r>
              <a:rPr lang="en-US" sz="1050" dirty="0">
                <a:solidFill>
                  <a:srgbClr val="D6E5EF"/>
                </a:solidFill>
                <a:latin typeface="Roboto" pitchFamily="34" charset="0"/>
                <a:ea typeface="Roboto" pitchFamily="34" charset="-122"/>
                <a:cs typeface="Roboto" pitchFamily="34" charset="-120"/>
              </a:rPr>
              <a:t>Heavy reliance on Supplier 3 creates a critical dependency risk, while Supplier 4's low volume and slower lead times indicate need for performance improvement or reassessment.</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930718"/>
            <a:ext cx="6112550"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Shipping Route Trade-offs</a:t>
            </a:r>
            <a:endParaRPr lang="en-US" sz="3900" dirty="0"/>
          </a:p>
        </p:txBody>
      </p:sp>
      <p:pic>
        <p:nvPicPr>
          <p:cNvPr id="3" name="Image 0" descr="preencoded.png">    </p:cNvPr>
          <p:cNvPicPr>
            <a:picLocks noChangeAspect="1"/>
          </p:cNvPicPr>
          <p:nvPr/>
        </p:nvPicPr>
        <p:blipFill>
          <a:blip r:embed="rId1"/>
          <a:stretch>
            <a:fillRect/>
          </a:stretch>
        </p:blipFill>
        <p:spPr>
          <a:xfrm>
            <a:off x="793790" y="2947630"/>
            <a:ext cx="4347567" cy="793790"/>
          </a:xfrm>
          <a:prstGeom prst="rect">
            <a:avLst/>
          </a:prstGeom>
        </p:spPr>
      </p:pic>
      <p:sp>
        <p:nvSpPr>
          <p:cNvPr id="4" name="Text 1"/>
          <p:cNvSpPr/>
          <p:nvPr/>
        </p:nvSpPr>
        <p:spPr>
          <a:xfrm>
            <a:off x="992148"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A</a:t>
            </a:r>
            <a:endParaRPr lang="en-US" sz="1950" dirty="0"/>
          </a:p>
        </p:txBody>
      </p:sp>
      <p:sp>
        <p:nvSpPr>
          <p:cNvPr id="5" name="Text 2"/>
          <p:cNvSpPr/>
          <p:nvPr/>
        </p:nvSpPr>
        <p:spPr>
          <a:xfrm>
            <a:off x="992148"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Fastest: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15.3 days</a:t>
            </a:r>
            <a:endParaRPr lang="en-US" sz="1550" dirty="0"/>
          </a:p>
        </p:txBody>
      </p:sp>
      <p:sp>
        <p:nvSpPr>
          <p:cNvPr id="6" name="Text 3"/>
          <p:cNvSpPr/>
          <p:nvPr/>
        </p:nvSpPr>
        <p:spPr>
          <a:xfrm>
            <a:off x="992148"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Cost: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$5.70 per unit</a:t>
            </a:r>
            <a:endParaRPr lang="en-US" sz="1550" dirty="0"/>
          </a:p>
        </p:txBody>
      </p:sp>
      <p:sp>
        <p:nvSpPr>
          <p:cNvPr id="7" name="Text 4"/>
          <p:cNvSpPr/>
          <p:nvPr/>
        </p:nvSpPr>
        <p:spPr>
          <a:xfrm>
            <a:off x="992148"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Premium option for urgent shipments</a:t>
            </a:r>
            <a:endParaRPr lang="en-US" sz="1550" dirty="0"/>
          </a:p>
        </p:txBody>
      </p:sp>
      <p:pic>
        <p:nvPicPr>
          <p:cNvPr id="8" name="Image 1" descr="preencoded.png">    </p:cNvPr>
          <p:cNvPicPr>
            <a:picLocks noChangeAspect="1"/>
          </p:cNvPicPr>
          <p:nvPr/>
        </p:nvPicPr>
        <p:blipFill>
          <a:blip r:embed="rId2"/>
          <a:stretch>
            <a:fillRect/>
          </a:stretch>
        </p:blipFill>
        <p:spPr>
          <a:xfrm>
            <a:off x="5141357" y="2947630"/>
            <a:ext cx="4347567" cy="793790"/>
          </a:xfrm>
          <a:prstGeom prst="rect">
            <a:avLst/>
          </a:prstGeom>
        </p:spPr>
      </p:pic>
      <p:sp>
        <p:nvSpPr>
          <p:cNvPr id="9" name="Text 5"/>
          <p:cNvSpPr/>
          <p:nvPr/>
        </p:nvSpPr>
        <p:spPr>
          <a:xfrm>
            <a:off x="5339715"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B</a:t>
            </a:r>
            <a:endParaRPr lang="en-US" sz="1950" dirty="0"/>
          </a:p>
        </p:txBody>
      </p:sp>
      <p:sp>
        <p:nvSpPr>
          <p:cNvPr id="10" name="Text 6"/>
          <p:cNvSpPr/>
          <p:nvPr/>
        </p:nvSpPr>
        <p:spPr>
          <a:xfrm>
            <a:off x="5339715"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Balanced:</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15.9 days</a:t>
            </a:r>
            <a:endParaRPr lang="en-US" sz="1550" dirty="0"/>
          </a:p>
        </p:txBody>
      </p:sp>
      <p:sp>
        <p:nvSpPr>
          <p:cNvPr id="11" name="Text 7"/>
          <p:cNvSpPr/>
          <p:nvPr/>
        </p:nvSpPr>
        <p:spPr>
          <a:xfrm>
            <a:off x="5339715"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Cost: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$5.52 per unit</a:t>
            </a:r>
            <a:endParaRPr lang="en-US" sz="1550" dirty="0"/>
          </a:p>
        </p:txBody>
      </p:sp>
      <p:sp>
        <p:nvSpPr>
          <p:cNvPr id="12" name="Text 8"/>
          <p:cNvSpPr/>
          <p:nvPr/>
        </p:nvSpPr>
        <p:spPr>
          <a:xfrm>
            <a:off x="5339715"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Middle ground for standard orders</a:t>
            </a:r>
            <a:endParaRPr lang="en-US" sz="1550" dirty="0"/>
          </a:p>
        </p:txBody>
      </p:sp>
      <p:pic>
        <p:nvPicPr>
          <p:cNvPr id="13" name="Image 2" descr="preencoded.png">    </p:cNvPr>
          <p:cNvPicPr>
            <a:picLocks noChangeAspect="1"/>
          </p:cNvPicPr>
          <p:nvPr/>
        </p:nvPicPr>
        <p:blipFill>
          <a:blip r:embed="rId3"/>
          <a:stretch>
            <a:fillRect/>
          </a:stretch>
        </p:blipFill>
        <p:spPr>
          <a:xfrm>
            <a:off x="9488924" y="2947630"/>
            <a:ext cx="4347567" cy="793790"/>
          </a:xfrm>
          <a:prstGeom prst="rect">
            <a:avLst/>
          </a:prstGeom>
        </p:spPr>
      </p:pic>
      <p:sp>
        <p:nvSpPr>
          <p:cNvPr id="14" name="Text 9"/>
          <p:cNvSpPr/>
          <p:nvPr/>
        </p:nvSpPr>
        <p:spPr>
          <a:xfrm>
            <a:off x="9687282" y="3939778"/>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Route C</a:t>
            </a:r>
            <a:endParaRPr lang="en-US" sz="1950" dirty="0"/>
          </a:p>
        </p:txBody>
      </p:sp>
      <p:sp>
        <p:nvSpPr>
          <p:cNvPr id="15" name="Text 10"/>
          <p:cNvSpPr/>
          <p:nvPr/>
        </p:nvSpPr>
        <p:spPr>
          <a:xfrm>
            <a:off x="9687282" y="4368998"/>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Cheapest:</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$5.25 per unit</a:t>
            </a:r>
            <a:endParaRPr lang="en-US" sz="1550" dirty="0"/>
          </a:p>
        </p:txBody>
      </p:sp>
      <p:sp>
        <p:nvSpPr>
          <p:cNvPr id="16" name="Text 11"/>
          <p:cNvSpPr/>
          <p:nvPr/>
        </p:nvSpPr>
        <p:spPr>
          <a:xfrm>
            <a:off x="9687282" y="4805601"/>
            <a:ext cx="3950851" cy="317540"/>
          </a:xfrm>
          <a:prstGeom prst="rect">
            <a:avLst/>
          </a:prstGeom>
          <a:noFill/>
          <a:ln/>
        </p:spPr>
        <p:txBody>
          <a:bodyPr wrap="none" lIns="0" tIns="0" rIns="0" bIns="0" rtlCol="0" anchor="t"/>
          <a:lstStyle/>
          <a:p>
            <a:pPr algn="l" indent="0" marL="0">
              <a:lnSpc>
                <a:spcPts val="2500"/>
              </a:lnSpc>
              <a:buNone/>
            </a:pPr>
            <a:r>
              <a:rPr lang="en-US" sz="1550" b="1" dirty="0">
                <a:solidFill>
                  <a:srgbClr val="D6E5EF"/>
                </a:solidFill>
                <a:latin typeface="Roboto" pitchFamily="34" charset="0"/>
                <a:ea typeface="Roboto" pitchFamily="34" charset="-122"/>
                <a:cs typeface="Roboto" pitchFamily="34" charset="-120"/>
              </a:rPr>
              <a:t>Speed:</a:t>
            </a:r>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 16.1 days</a:t>
            </a:r>
            <a:endParaRPr lang="en-US" sz="1550" dirty="0"/>
          </a:p>
        </p:txBody>
      </p:sp>
      <p:sp>
        <p:nvSpPr>
          <p:cNvPr id="17" name="Text 12"/>
          <p:cNvSpPr/>
          <p:nvPr/>
        </p:nvSpPr>
        <p:spPr>
          <a:xfrm>
            <a:off x="9687282" y="5242203"/>
            <a:ext cx="395085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Cost-effective for bulk shipments</a:t>
            </a:r>
            <a:endParaRPr lang="en-US" sz="1550" dirty="0"/>
          </a:p>
        </p:txBody>
      </p:sp>
      <p:sp>
        <p:nvSpPr>
          <p:cNvPr id="18" name="Text 13"/>
          <p:cNvSpPr/>
          <p:nvPr/>
        </p:nvSpPr>
        <p:spPr>
          <a:xfrm>
            <a:off x="793790" y="598134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Clear cost-speed trade-offs require strategic allocation based on market priorities and product margins.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69407"/>
            <a:ext cx="7942540" cy="620078"/>
          </a:xfrm>
          <a:prstGeom prst="rect">
            <a:avLst/>
          </a:prstGeom>
          <a:noFill/>
          <a:ln/>
        </p:spPr>
        <p:txBody>
          <a:bodyPr wrap="non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Transportation Mode Comparison</a:t>
            </a:r>
            <a:endParaRPr lang="en-US" sz="3900" dirty="0"/>
          </a:p>
        </p:txBody>
      </p:sp>
      <p:sp>
        <p:nvSpPr>
          <p:cNvPr id="3" name="Shape 1"/>
          <p:cNvSpPr/>
          <p:nvPr/>
        </p:nvSpPr>
        <p:spPr>
          <a:xfrm>
            <a:off x="793790" y="2110383"/>
            <a:ext cx="446484" cy="446484"/>
          </a:xfrm>
          <a:prstGeom prst="roundRect">
            <a:avLst>
              <a:gd name="adj" fmla="val 6668"/>
            </a:avLst>
          </a:prstGeom>
          <a:solidFill>
            <a:srgbClr val="3F4652"/>
          </a:solidFill>
          <a:ln/>
        </p:spPr>
      </p:sp>
      <p:sp>
        <p:nvSpPr>
          <p:cNvPr id="4" name="Text 2"/>
          <p:cNvSpPr/>
          <p:nvPr/>
        </p:nvSpPr>
        <p:spPr>
          <a:xfrm>
            <a:off x="868204" y="214759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5" name="Text 3"/>
          <p:cNvSpPr/>
          <p:nvPr/>
        </p:nvSpPr>
        <p:spPr>
          <a:xfrm>
            <a:off x="1438632" y="21786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Air Transport</a:t>
            </a:r>
            <a:endParaRPr lang="en-US" sz="1950" dirty="0"/>
          </a:p>
        </p:txBody>
      </p:sp>
      <p:sp>
        <p:nvSpPr>
          <p:cNvPr id="6" name="Text 4"/>
          <p:cNvSpPr/>
          <p:nvPr/>
        </p:nvSpPr>
        <p:spPr>
          <a:xfrm>
            <a:off x="1438632" y="2687122"/>
            <a:ext cx="3047167"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Cheapest option at $5.39 per unit, but may have capacity constraints for large volumes</a:t>
            </a:r>
            <a:endParaRPr lang="en-US" sz="1550" dirty="0"/>
          </a:p>
        </p:txBody>
      </p:sp>
      <p:sp>
        <p:nvSpPr>
          <p:cNvPr id="7" name="Shape 5"/>
          <p:cNvSpPr/>
          <p:nvPr/>
        </p:nvSpPr>
        <p:spPr>
          <a:xfrm>
            <a:off x="4733806" y="2110383"/>
            <a:ext cx="446484" cy="446484"/>
          </a:xfrm>
          <a:prstGeom prst="roundRect">
            <a:avLst>
              <a:gd name="adj" fmla="val 6668"/>
            </a:avLst>
          </a:prstGeom>
          <a:solidFill>
            <a:srgbClr val="3F4652"/>
          </a:solidFill>
          <a:ln/>
        </p:spPr>
      </p:sp>
      <p:sp>
        <p:nvSpPr>
          <p:cNvPr id="8" name="Text 6"/>
          <p:cNvSpPr/>
          <p:nvPr/>
        </p:nvSpPr>
        <p:spPr>
          <a:xfrm>
            <a:off x="4808220" y="2147590"/>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9" name="Text 7"/>
          <p:cNvSpPr/>
          <p:nvPr/>
        </p:nvSpPr>
        <p:spPr>
          <a:xfrm>
            <a:off x="5378648" y="217860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Road Transport</a:t>
            </a:r>
            <a:endParaRPr lang="en-US" sz="1950" dirty="0"/>
          </a:p>
        </p:txBody>
      </p:sp>
      <p:sp>
        <p:nvSpPr>
          <p:cNvPr id="10" name="Text 8"/>
          <p:cNvSpPr/>
          <p:nvPr/>
        </p:nvSpPr>
        <p:spPr>
          <a:xfrm>
            <a:off x="5378648" y="2687122"/>
            <a:ext cx="3047167"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Balanced middle option at $5.48 per unit with reliable capacity and flexibility</a:t>
            </a:r>
            <a:endParaRPr lang="en-US" sz="1550" dirty="0"/>
          </a:p>
        </p:txBody>
      </p:sp>
      <p:sp>
        <p:nvSpPr>
          <p:cNvPr id="11" name="Shape 9"/>
          <p:cNvSpPr/>
          <p:nvPr/>
        </p:nvSpPr>
        <p:spPr>
          <a:xfrm>
            <a:off x="793790" y="4036576"/>
            <a:ext cx="446484" cy="446484"/>
          </a:xfrm>
          <a:prstGeom prst="roundRect">
            <a:avLst>
              <a:gd name="adj" fmla="val 6668"/>
            </a:avLst>
          </a:prstGeom>
          <a:solidFill>
            <a:srgbClr val="3F4652"/>
          </a:solidFill>
          <a:ln/>
        </p:spPr>
      </p:sp>
      <p:sp>
        <p:nvSpPr>
          <p:cNvPr id="12" name="Text 10"/>
          <p:cNvSpPr/>
          <p:nvPr/>
        </p:nvSpPr>
        <p:spPr>
          <a:xfrm>
            <a:off x="868204" y="407378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3" name="Text 11"/>
          <p:cNvSpPr/>
          <p:nvPr/>
        </p:nvSpPr>
        <p:spPr>
          <a:xfrm>
            <a:off x="1438632" y="410479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Rail Transport</a:t>
            </a:r>
            <a:endParaRPr lang="en-US" sz="1950" dirty="0"/>
          </a:p>
        </p:txBody>
      </p:sp>
      <p:sp>
        <p:nvSpPr>
          <p:cNvPr id="14" name="Text 12"/>
          <p:cNvSpPr/>
          <p:nvPr/>
        </p:nvSpPr>
        <p:spPr>
          <a:xfrm>
            <a:off x="1438632" y="4613315"/>
            <a:ext cx="6987183" cy="317540"/>
          </a:xfrm>
          <a:prstGeom prst="rect">
            <a:avLst/>
          </a:prstGeom>
          <a:noFill/>
          <a:ln/>
        </p:spPr>
        <p:txBody>
          <a:bodyPr wrap="non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Most expensive at $5.54 per unit, suitable for specific route requirements</a:t>
            </a:r>
            <a:endParaRPr lang="en-US" sz="1550" dirty="0"/>
          </a:p>
        </p:txBody>
      </p:sp>
      <p:pic>
        <p:nvPicPr>
          <p:cNvPr id="15" name="Image 0" descr="preencoded.png">    </p:cNvPr>
          <p:cNvPicPr>
            <a:picLocks noChangeAspect="1"/>
          </p:cNvPicPr>
          <p:nvPr/>
        </p:nvPicPr>
        <p:blipFill>
          <a:blip r:embed="rId1"/>
          <a:stretch>
            <a:fillRect/>
          </a:stretch>
        </p:blipFill>
        <p:spPr>
          <a:xfrm>
            <a:off x="8917543" y="2110383"/>
            <a:ext cx="4926568" cy="492656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2025-09-23T00:37:31Z</dcterms:created>
  <dcterms:modified xsi:type="dcterms:W3CDTF">2025-09-23T00:37:31Z</dcterms:modified>
</cp:coreProperties>
</file>